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6" r:id="rId5"/>
    <p:sldId id="264" r:id="rId6"/>
    <p:sldId id="265" r:id="rId7"/>
    <p:sldId id="259" r:id="rId8"/>
    <p:sldId id="260" r:id="rId9"/>
    <p:sldId id="261" r:id="rId10"/>
    <p:sldId id="262" r:id="rId11"/>
    <p:sldId id="263"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5DC06382-3533-4ED6-9D32-3426C9839A54}" type="datetimeFigureOut">
              <a:rPr lang="en-CA" smtClean="0"/>
              <a:pPr/>
              <a:t>07/03/2012</a:t>
            </a:fld>
            <a:endParaRPr lang="en-CA"/>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CA"/>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035CBAE5-BB8C-4E9E-98A9-2421A2FD71C7}" type="slidenum">
              <a:rPr lang="en-CA" smtClean="0"/>
              <a:pPr/>
              <a:t>‹Nº›</a:t>
            </a:fld>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DC06382-3533-4ED6-9D32-3426C9839A54}" type="datetimeFigureOut">
              <a:rPr lang="en-CA" smtClean="0"/>
              <a:pPr/>
              <a:t>07/03/2012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035CBAE5-BB8C-4E9E-98A9-2421A2FD71C7}" type="slidenum">
              <a:rPr lang="en-CA" smtClean="0"/>
              <a:pPr/>
              <a:t>‹Nº›</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DC06382-3533-4ED6-9D32-3426C9839A54}" type="datetimeFigureOut">
              <a:rPr lang="en-CA" smtClean="0"/>
              <a:pPr/>
              <a:t>07/03/2012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035CBAE5-BB8C-4E9E-98A9-2421A2FD71C7}" type="slidenum">
              <a:rPr lang="en-CA" smtClean="0"/>
              <a:pPr/>
              <a:t>‹Nº›</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5DC06382-3533-4ED6-9D32-3426C9839A54}" type="datetimeFigureOut">
              <a:rPr lang="en-CA" smtClean="0"/>
              <a:pPr/>
              <a:t>07/03/2012</a:t>
            </a:fld>
            <a:endParaRPr lang="en-CA"/>
          </a:p>
        </p:txBody>
      </p:sp>
      <p:sp>
        <p:nvSpPr>
          <p:cNvPr id="5" name="Footer Placeholder 4"/>
          <p:cNvSpPr>
            <a:spLocks noGrp="1"/>
          </p:cNvSpPr>
          <p:nvPr>
            <p:ph type="ftr" sz="quarter" idx="11"/>
          </p:nvPr>
        </p:nvSpPr>
        <p:spPr>
          <a:xfrm>
            <a:off x="457200" y="6480969"/>
            <a:ext cx="4260056" cy="300831"/>
          </a:xfrm>
        </p:spPr>
        <p:txBody>
          <a:bodyPr/>
          <a:lstStyle/>
          <a:p>
            <a:endParaRPr lang="en-CA"/>
          </a:p>
        </p:txBody>
      </p:sp>
      <p:sp>
        <p:nvSpPr>
          <p:cNvPr id="6" name="Slide Number Placeholder 5"/>
          <p:cNvSpPr>
            <a:spLocks noGrp="1"/>
          </p:cNvSpPr>
          <p:nvPr>
            <p:ph type="sldNum" sz="quarter" idx="12"/>
          </p:nvPr>
        </p:nvSpPr>
        <p:spPr/>
        <p:txBody>
          <a:bodyPr/>
          <a:lstStyle/>
          <a:p>
            <a:fld id="{035CBAE5-BB8C-4E9E-98A9-2421A2FD71C7}" type="slidenum">
              <a:rPr lang="en-CA" smtClean="0"/>
              <a:pPr/>
              <a:t>‹Nº›</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5DC06382-3533-4ED6-9D32-3426C9839A54}" type="datetimeFigureOut">
              <a:rPr lang="en-CA" smtClean="0"/>
              <a:pPr/>
              <a:t>07/03/2012</a:t>
            </a:fld>
            <a:endParaRPr lang="en-CA"/>
          </a:p>
        </p:txBody>
      </p:sp>
      <p:sp>
        <p:nvSpPr>
          <p:cNvPr id="5" name="Footer Placeholder 4"/>
          <p:cNvSpPr>
            <a:spLocks noGrp="1"/>
          </p:cNvSpPr>
          <p:nvPr>
            <p:ph type="ftr" sz="quarter" idx="11"/>
          </p:nvPr>
        </p:nvSpPr>
        <p:spPr>
          <a:xfrm>
            <a:off x="2619376" y="6480969"/>
            <a:ext cx="4260056" cy="300831"/>
          </a:xfrm>
        </p:spPr>
        <p:txBody>
          <a:bodyPr/>
          <a:lstStyle/>
          <a:p>
            <a:endParaRPr lang="en-CA"/>
          </a:p>
        </p:txBody>
      </p:sp>
      <p:sp>
        <p:nvSpPr>
          <p:cNvPr id="6" name="Slide Number Placeholder 5"/>
          <p:cNvSpPr>
            <a:spLocks noGrp="1"/>
          </p:cNvSpPr>
          <p:nvPr>
            <p:ph type="sldNum" sz="quarter" idx="12"/>
          </p:nvPr>
        </p:nvSpPr>
        <p:spPr>
          <a:xfrm>
            <a:off x="8451056" y="809624"/>
            <a:ext cx="502920" cy="300831"/>
          </a:xfrm>
        </p:spPr>
        <p:txBody>
          <a:bodyPr/>
          <a:lstStyle/>
          <a:p>
            <a:fld id="{035CBAE5-BB8C-4E9E-98A9-2421A2FD71C7}" type="slidenum">
              <a:rPr lang="en-CA" smtClean="0"/>
              <a:pPr/>
              <a:t>‹Nº›</a:t>
            </a:fld>
            <a:endParaRPr lang="en-CA"/>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5DC06382-3533-4ED6-9D32-3426C9839A54}" type="datetimeFigureOut">
              <a:rPr lang="en-CA" smtClean="0"/>
              <a:pPr/>
              <a:t>07/03/2012</a:t>
            </a:fld>
            <a:endParaRPr lang="en-CA"/>
          </a:p>
        </p:txBody>
      </p:sp>
      <p:sp>
        <p:nvSpPr>
          <p:cNvPr id="6" name="Footer Placeholder 5"/>
          <p:cNvSpPr>
            <a:spLocks noGrp="1"/>
          </p:cNvSpPr>
          <p:nvPr>
            <p:ph type="ftr" sz="quarter" idx="11"/>
          </p:nvPr>
        </p:nvSpPr>
        <p:spPr>
          <a:xfrm>
            <a:off x="457200" y="6480969"/>
            <a:ext cx="4260056" cy="301752"/>
          </a:xfrm>
        </p:spPr>
        <p:txBody>
          <a:bodyPr/>
          <a:lstStyle/>
          <a:p>
            <a:endParaRPr lang="en-CA"/>
          </a:p>
        </p:txBody>
      </p:sp>
      <p:sp>
        <p:nvSpPr>
          <p:cNvPr id="7" name="Slide Number Placeholder 6"/>
          <p:cNvSpPr>
            <a:spLocks noGrp="1"/>
          </p:cNvSpPr>
          <p:nvPr>
            <p:ph type="sldNum" sz="quarter" idx="12"/>
          </p:nvPr>
        </p:nvSpPr>
        <p:spPr>
          <a:xfrm>
            <a:off x="7589520" y="6480969"/>
            <a:ext cx="502920" cy="301752"/>
          </a:xfrm>
        </p:spPr>
        <p:txBody>
          <a:bodyPr/>
          <a:lstStyle/>
          <a:p>
            <a:fld id="{035CBAE5-BB8C-4E9E-98A9-2421A2FD71C7}" type="slidenum">
              <a:rPr lang="en-CA" smtClean="0"/>
              <a:pPr/>
              <a:t>‹Nº›</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5DC06382-3533-4ED6-9D32-3426C9839A54}" type="datetimeFigureOut">
              <a:rPr lang="en-CA" smtClean="0"/>
              <a:pPr/>
              <a:t>07/03/2012</a:t>
            </a:fld>
            <a:endParaRPr lang="en-CA"/>
          </a:p>
        </p:txBody>
      </p:sp>
      <p:sp>
        <p:nvSpPr>
          <p:cNvPr id="8" name="Footer Placeholder 7"/>
          <p:cNvSpPr>
            <a:spLocks noGrp="1"/>
          </p:cNvSpPr>
          <p:nvPr>
            <p:ph type="ftr" sz="quarter" idx="11"/>
          </p:nvPr>
        </p:nvSpPr>
        <p:spPr>
          <a:xfrm>
            <a:off x="457200" y="6480969"/>
            <a:ext cx="4261104" cy="301752"/>
          </a:xfrm>
        </p:spPr>
        <p:txBody>
          <a:bodyPr/>
          <a:lstStyle/>
          <a:p>
            <a:endParaRPr lang="en-CA"/>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035CBAE5-BB8C-4E9E-98A9-2421A2FD71C7}" type="slidenum">
              <a:rPr lang="en-CA" smtClean="0"/>
              <a:pPr/>
              <a:t>‹Nº›</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DC06382-3533-4ED6-9D32-3426C9839A54}" type="datetimeFigureOut">
              <a:rPr lang="en-CA" smtClean="0"/>
              <a:pPr/>
              <a:t>07/03/2012</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035CBAE5-BB8C-4E9E-98A9-2421A2FD71C7}" type="slidenum">
              <a:rPr lang="en-CA" smtClean="0"/>
              <a:pPr/>
              <a:t>‹Nº›</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5DC06382-3533-4ED6-9D32-3426C9839A54}" type="datetimeFigureOut">
              <a:rPr lang="en-CA" smtClean="0"/>
              <a:pPr/>
              <a:t>07/03/2012</a:t>
            </a:fld>
            <a:endParaRPr lang="en-CA"/>
          </a:p>
        </p:txBody>
      </p:sp>
      <p:sp>
        <p:nvSpPr>
          <p:cNvPr id="3" name="Footer Placeholder 2"/>
          <p:cNvSpPr>
            <a:spLocks noGrp="1"/>
          </p:cNvSpPr>
          <p:nvPr>
            <p:ph type="ftr" sz="quarter" idx="11"/>
          </p:nvPr>
        </p:nvSpPr>
        <p:spPr>
          <a:xfrm>
            <a:off x="457200" y="6481890"/>
            <a:ext cx="4260056" cy="300831"/>
          </a:xfrm>
        </p:spPr>
        <p:txBody>
          <a:bodyPr/>
          <a:lstStyle/>
          <a:p>
            <a:endParaRPr lang="en-CA"/>
          </a:p>
        </p:txBody>
      </p:sp>
      <p:sp>
        <p:nvSpPr>
          <p:cNvPr id="4" name="Slide Number Placeholder 3"/>
          <p:cNvSpPr>
            <a:spLocks noGrp="1"/>
          </p:cNvSpPr>
          <p:nvPr>
            <p:ph type="sldNum" sz="quarter" idx="12"/>
          </p:nvPr>
        </p:nvSpPr>
        <p:spPr>
          <a:xfrm>
            <a:off x="7589520" y="6480969"/>
            <a:ext cx="502920" cy="301752"/>
          </a:xfrm>
        </p:spPr>
        <p:txBody>
          <a:bodyPr/>
          <a:lstStyle/>
          <a:p>
            <a:fld id="{035CBAE5-BB8C-4E9E-98A9-2421A2FD71C7}" type="slidenum">
              <a:rPr lang="en-CA" smtClean="0"/>
              <a:pPr/>
              <a:t>‹Nº›</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5DC06382-3533-4ED6-9D32-3426C9839A54}" type="datetimeFigureOut">
              <a:rPr lang="en-CA" smtClean="0"/>
              <a:pPr/>
              <a:t>07/03/2012</a:t>
            </a:fld>
            <a:endParaRPr lang="en-CA"/>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CA"/>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035CBAE5-BB8C-4E9E-98A9-2421A2FD71C7}" type="slidenum">
              <a:rPr lang="en-CA" smtClean="0"/>
              <a:pPr/>
              <a:t>‹Nº›</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5DC06382-3533-4ED6-9D32-3426C9839A54}" type="datetimeFigureOut">
              <a:rPr lang="en-CA" smtClean="0"/>
              <a:pPr/>
              <a:t>07/03/2012</a:t>
            </a:fld>
            <a:endParaRPr lang="en-CA"/>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CA"/>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035CBAE5-BB8C-4E9E-98A9-2421A2FD71C7}" type="slidenum">
              <a:rPr lang="en-CA" smtClean="0"/>
              <a:pPr/>
              <a:t>‹Nº›</a:t>
            </a:fld>
            <a:endParaRPr lang="en-CA"/>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5DC06382-3533-4ED6-9D32-3426C9839A54}" type="datetimeFigureOut">
              <a:rPr lang="en-CA" smtClean="0"/>
              <a:pPr/>
              <a:t>07/03/2012</a:t>
            </a:fld>
            <a:endParaRPr lang="en-CA"/>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CA"/>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035CBAE5-BB8C-4E9E-98A9-2421A2FD71C7}" type="slidenum">
              <a:rPr lang="en-CA" smtClean="0"/>
              <a:pPr/>
              <a:t>‹Nº›</a:t>
            </a:fld>
            <a:endParaRPr lang="en-CA"/>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01576" y="1382911"/>
            <a:ext cx="8062912" cy="1470025"/>
          </a:xfrm>
        </p:spPr>
        <p:txBody>
          <a:bodyPr>
            <a:noAutofit/>
          </a:bodyPr>
          <a:lstStyle/>
          <a:p>
            <a:r>
              <a:rPr lang="en-US" sz="8000" b="1" dirty="0" smtClean="0"/>
              <a:t>POST AND LINTEL</a:t>
            </a:r>
            <a:endParaRPr lang="en-CA" sz="8000" b="1" dirty="0"/>
          </a:p>
        </p:txBody>
      </p:sp>
      <p:sp>
        <p:nvSpPr>
          <p:cNvPr id="5" name="Subtitle 4"/>
          <p:cNvSpPr>
            <a:spLocks noGrp="1"/>
          </p:cNvSpPr>
          <p:nvPr>
            <p:ph type="subTitle" idx="1"/>
          </p:nvPr>
        </p:nvSpPr>
        <p:spPr>
          <a:xfrm>
            <a:off x="540544" y="3188568"/>
            <a:ext cx="8062912" cy="1752600"/>
          </a:xfrm>
        </p:spPr>
        <p:txBody>
          <a:bodyPr>
            <a:normAutofit/>
          </a:bodyPr>
          <a:lstStyle/>
          <a:p>
            <a:r>
              <a:rPr lang="en-US" sz="2400" dirty="0" err="1" smtClean="0"/>
              <a:t>Ma.Carlota</a:t>
            </a:r>
            <a:r>
              <a:rPr lang="en-US" sz="2400" dirty="0" smtClean="0"/>
              <a:t> </a:t>
            </a:r>
            <a:r>
              <a:rPr lang="en-US" sz="2400" dirty="0" err="1" smtClean="0"/>
              <a:t>Fermín</a:t>
            </a:r>
            <a:r>
              <a:rPr lang="en-US" sz="2400" dirty="0" smtClean="0"/>
              <a:t>  10-10238</a:t>
            </a:r>
          </a:p>
          <a:p>
            <a:r>
              <a:rPr lang="en-US" sz="2400" dirty="0" smtClean="0"/>
              <a:t>Jorge </a:t>
            </a:r>
            <a:r>
              <a:rPr lang="en-US" sz="2400" dirty="0" err="1" smtClean="0"/>
              <a:t>Matheus</a:t>
            </a:r>
            <a:r>
              <a:rPr lang="en-US" sz="2400" dirty="0" smtClean="0"/>
              <a:t>  08-10712</a:t>
            </a:r>
            <a:endParaRPr lang="en-CA" sz="2400" dirty="0"/>
          </a:p>
        </p:txBody>
      </p:sp>
      <p:pic>
        <p:nvPicPr>
          <p:cNvPr id="7" name="Picture 6" descr="columna-de-hormigon-armado-161123.jpg"/>
          <p:cNvPicPr>
            <a:picLocks noChangeAspect="1"/>
          </p:cNvPicPr>
          <p:nvPr/>
        </p:nvPicPr>
        <p:blipFill>
          <a:blip r:embed="rId2" cstate="print"/>
          <a:stretch>
            <a:fillRect/>
          </a:stretch>
        </p:blipFill>
        <p:spPr>
          <a:xfrm>
            <a:off x="323528" y="4635134"/>
            <a:ext cx="2808312" cy="2106234"/>
          </a:xfrm>
          <a:prstGeom prst="rect">
            <a:avLst/>
          </a:prstGeom>
        </p:spPr>
      </p:pic>
      <p:pic>
        <p:nvPicPr>
          <p:cNvPr id="8" name="Picture 7" descr="download.jpg"/>
          <p:cNvPicPr>
            <a:picLocks noChangeAspect="1"/>
          </p:cNvPicPr>
          <p:nvPr/>
        </p:nvPicPr>
        <p:blipFill>
          <a:blip r:embed="rId3" cstate="print"/>
          <a:stretch>
            <a:fillRect/>
          </a:stretch>
        </p:blipFill>
        <p:spPr>
          <a:xfrm>
            <a:off x="323528" y="2300211"/>
            <a:ext cx="2808312" cy="2208909"/>
          </a:xfrm>
          <a:prstGeom prst="rect">
            <a:avLst/>
          </a:prstGeom>
        </p:spPr>
      </p:pic>
      <p:pic>
        <p:nvPicPr>
          <p:cNvPr id="9" name="Picture 8" descr="images (4).jpg"/>
          <p:cNvPicPr>
            <a:picLocks noChangeAspect="1"/>
          </p:cNvPicPr>
          <p:nvPr/>
        </p:nvPicPr>
        <p:blipFill>
          <a:blip r:embed="rId4" cstate="print"/>
          <a:stretch>
            <a:fillRect/>
          </a:stretch>
        </p:blipFill>
        <p:spPr>
          <a:xfrm>
            <a:off x="323528" y="91081"/>
            <a:ext cx="2808312" cy="211378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457200" y="-27384"/>
            <a:ext cx="8229600" cy="1143000"/>
          </a:xfrm>
          <a:prstGeom prst="rect">
            <a:avLst/>
          </a:prstGeom>
        </p:spPr>
        <p:txBody>
          <a:bodyPr/>
          <a:lstStyle/>
          <a:p>
            <a:pPr marL="484632" marR="0" lvl="0" indent="0" algn="ctr" defTabSz="914400" rtl="0" eaLnBrk="1" fontAlgn="auto" latinLnBrk="0" hangingPunct="1">
              <a:lnSpc>
                <a:spcPct val="100000"/>
              </a:lnSpc>
              <a:spcBef>
                <a:spcPct val="0"/>
              </a:spcBef>
              <a:spcAft>
                <a:spcPts val="0"/>
              </a:spcAft>
              <a:buClrTx/>
              <a:buSzTx/>
              <a:buFontTx/>
              <a:buNone/>
              <a:tabLst/>
              <a:defRPr/>
            </a:pPr>
            <a:r>
              <a:rPr lang="es-VE" sz="8000" noProof="0" dirty="0" err="1"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rPr>
              <a:t>F</a:t>
            </a:r>
            <a:r>
              <a:rPr kumimoji="0" lang="es-VE" sz="8000" b="0" i="0" u="none" strike="noStrike" kern="1200" cap="none" spc="0" normalizeH="0" baseline="0" noProof="0" dirty="0" err="1"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ailures</a:t>
            </a:r>
            <a:endParaRPr kumimoji="0" lang="en-US" sz="8000" b="0" i="0" u="none" strike="noStrike" kern="1200" cap="none" spc="0" normalizeH="0" baseline="0" noProof="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endParaRPr>
          </a:p>
        </p:txBody>
      </p:sp>
      <p:sp>
        <p:nvSpPr>
          <p:cNvPr id="3" name="2 Marcador de contenido"/>
          <p:cNvSpPr txBox="1">
            <a:spLocks/>
          </p:cNvSpPr>
          <p:nvPr/>
        </p:nvSpPr>
        <p:spPr>
          <a:xfrm>
            <a:off x="72008" y="1412776"/>
            <a:ext cx="4716016" cy="4525963"/>
          </a:xfrm>
          <a:prstGeom prst="rect">
            <a:avLst/>
          </a:prstGeom>
        </p:spPr>
        <p:txBody>
          <a:bodyPr>
            <a:noAutofit/>
          </a:bodyPr>
          <a:lstStyle/>
          <a:p>
            <a:pPr marL="448056" marR="0" lvl="0" indent="-384048" algn="l" defTabSz="914400" rtl="0" eaLnBrk="1" fontAlgn="auto" latinLnBrk="0" hangingPunct="1">
              <a:lnSpc>
                <a:spcPct val="170000"/>
              </a:lnSpc>
              <a:spcBef>
                <a:spcPct val="20000"/>
              </a:spcBef>
              <a:spcAft>
                <a:spcPts val="0"/>
              </a:spcAft>
              <a:buClr>
                <a:schemeClr val="accent1"/>
              </a:buClr>
              <a:buSzPct val="80000"/>
              <a:buFont typeface="Wingdings 2"/>
              <a:buNone/>
              <a:tabLst/>
              <a:defRPr/>
            </a:pP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Failure</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occurs</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when</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the</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material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is</a:t>
            </a:r>
            <a:endParaRPr lang="es-VE" sz="2000" b="1" dirty="0"/>
          </a:p>
          <a:p>
            <a:pPr marL="448056" marR="0" lvl="0" indent="-384048" algn="l" defTabSz="914400" rtl="0" eaLnBrk="1" fontAlgn="auto" latinLnBrk="0" hangingPunct="1">
              <a:lnSpc>
                <a:spcPct val="170000"/>
              </a:lnSpc>
              <a:spcBef>
                <a:spcPct val="20000"/>
              </a:spcBef>
              <a:spcAft>
                <a:spcPts val="0"/>
              </a:spcAft>
              <a:buClr>
                <a:schemeClr val="accent1"/>
              </a:buClr>
              <a:buSzPct val="80000"/>
              <a:buFont typeface="Wingdings 2"/>
              <a:buNone/>
              <a:tabLst/>
              <a:defRPr/>
            </a:pP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to</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weak</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or</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the</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span</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is</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to</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long</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to</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support</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the</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load. </a:t>
            </a:r>
          </a:p>
          <a:p>
            <a:pPr marL="448056" marR="0" lvl="0" indent="-384048" algn="l" defTabSz="914400" rtl="0" eaLnBrk="1" fontAlgn="auto" latinLnBrk="0" hangingPunct="1">
              <a:lnSpc>
                <a:spcPct val="170000"/>
              </a:lnSpc>
              <a:spcBef>
                <a:spcPct val="20000"/>
              </a:spcBef>
              <a:spcAft>
                <a:spcPts val="0"/>
              </a:spcAft>
              <a:buClr>
                <a:schemeClr val="accent1"/>
              </a:buClr>
              <a:buSzPct val="80000"/>
              <a:buFont typeface="Wingdings 2"/>
              <a:buNone/>
              <a:tabLst/>
              <a:defRPr/>
            </a:pP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This</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makes</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the</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beam</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bend</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or</a:t>
            </a:r>
            <a:endParaRPr lang="es-VE" sz="2000" b="1" noProof="0" dirty="0" smtClean="0"/>
          </a:p>
          <a:p>
            <a:pPr marL="448056" marR="0" lvl="0" indent="-384048" algn="l" defTabSz="914400" rtl="0" eaLnBrk="1" fontAlgn="auto" latinLnBrk="0" hangingPunct="1">
              <a:lnSpc>
                <a:spcPct val="170000"/>
              </a:lnSpc>
              <a:spcBef>
                <a:spcPct val="20000"/>
              </a:spcBef>
              <a:spcAft>
                <a:spcPts val="0"/>
              </a:spcAft>
              <a:buClr>
                <a:schemeClr val="accent1"/>
              </a:buClr>
              <a:buSzPct val="80000"/>
              <a:buFont typeface="Wingdings 2"/>
              <a:buNone/>
              <a:tabLst/>
              <a:defRPr/>
            </a:pPr>
            <a:r>
              <a:rPr kumimoji="0" lang="es-VE" sz="2000" b="1" i="0" u="none" strike="noStrike" kern="1200" cap="none" spc="0" normalizeH="0" baseline="0" noProof="0" dirty="0" smtClean="0">
                <a:ln>
                  <a:noFill/>
                </a:ln>
                <a:solidFill>
                  <a:schemeClr val="tx1"/>
                </a:solidFill>
                <a:effectLst/>
                <a:uLnTx/>
                <a:uFillTx/>
                <a:latin typeface="+mn-lt"/>
                <a:ea typeface="+mn-ea"/>
                <a:cs typeface="+mn-cs"/>
              </a:rPr>
              <a:t>break.</a:t>
            </a:r>
          </a:p>
          <a:p>
            <a:pPr marL="448056" marR="0" lvl="0" indent="-384048" algn="l" defTabSz="914400" rtl="0" eaLnBrk="1" fontAlgn="auto" latinLnBrk="0" hangingPunct="1">
              <a:lnSpc>
                <a:spcPct val="170000"/>
              </a:lnSpc>
              <a:spcBef>
                <a:spcPct val="20000"/>
              </a:spcBef>
              <a:spcAft>
                <a:spcPts val="0"/>
              </a:spcAft>
              <a:buClr>
                <a:schemeClr val="accent1"/>
              </a:buClr>
              <a:buSzPct val="80000"/>
              <a:buFont typeface="Wingdings 2"/>
              <a:buNone/>
              <a:tabLst/>
              <a:defRPr/>
            </a:pP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This</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aspect</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combined</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with</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others</a:t>
            </a:r>
            <a:endParaRPr lang="es-VE" sz="2000" b="1" dirty="0"/>
          </a:p>
          <a:p>
            <a:pPr marL="448056" marR="0" lvl="0" indent="-384048" algn="l" defTabSz="914400" rtl="0" eaLnBrk="1" fontAlgn="auto" latinLnBrk="0" hangingPunct="1">
              <a:lnSpc>
                <a:spcPct val="170000"/>
              </a:lnSpc>
              <a:spcBef>
                <a:spcPct val="20000"/>
              </a:spcBef>
              <a:spcAft>
                <a:spcPts val="0"/>
              </a:spcAft>
              <a:buClr>
                <a:schemeClr val="accent1"/>
              </a:buClr>
              <a:buSzPct val="80000"/>
              <a:buFont typeface="Wingdings 2"/>
              <a:buNone/>
              <a:tabLst/>
              <a:defRPr/>
            </a:pPr>
            <a:r>
              <a:rPr kumimoji="0" lang="es-VE" sz="2000" b="1" i="0" u="none" strike="noStrike" kern="1200" cap="none" spc="0" normalizeH="0" baseline="0" noProof="0" dirty="0" smtClean="0">
                <a:ln>
                  <a:noFill/>
                </a:ln>
                <a:solidFill>
                  <a:schemeClr val="tx1"/>
                </a:solidFill>
                <a:effectLst/>
                <a:uLnTx/>
                <a:uFillTx/>
                <a:latin typeface="+mn-lt"/>
                <a:ea typeface="+mn-ea"/>
                <a:cs typeface="+mn-cs"/>
              </a:rPr>
              <a:t>can cause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many</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structural</a:t>
            </a:r>
            <a:endParaRPr lang="es-VE" sz="2000" b="1" dirty="0"/>
          </a:p>
          <a:p>
            <a:pPr marL="448056" marR="0" lvl="0" indent="-384048" algn="l" defTabSz="914400" rtl="0" eaLnBrk="1" fontAlgn="auto" latinLnBrk="0" hangingPunct="1">
              <a:lnSpc>
                <a:spcPct val="170000"/>
              </a:lnSpc>
              <a:spcBef>
                <a:spcPct val="20000"/>
              </a:spcBef>
              <a:spcAft>
                <a:spcPts val="0"/>
              </a:spcAft>
              <a:buClr>
                <a:schemeClr val="accent1"/>
              </a:buClr>
              <a:buSzPct val="80000"/>
              <a:buFont typeface="Wingdings 2"/>
              <a:buNone/>
              <a:tabLst/>
              <a:defRPr/>
            </a:pP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accidents</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destroying</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the</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structure</a:t>
            </a:r>
            <a:endParaRPr lang="es-VE" sz="2000" b="1" dirty="0"/>
          </a:p>
          <a:p>
            <a:pPr marL="448056" marR="0" lvl="0" indent="-384048" algn="l" defTabSz="914400" rtl="0" eaLnBrk="1" fontAlgn="auto" latinLnBrk="0" hangingPunct="1">
              <a:lnSpc>
                <a:spcPct val="170000"/>
              </a:lnSpc>
              <a:spcBef>
                <a:spcPct val="20000"/>
              </a:spcBef>
              <a:spcAft>
                <a:spcPts val="0"/>
              </a:spcAft>
              <a:buClr>
                <a:schemeClr val="accent1"/>
              </a:buClr>
              <a:buSzPct val="80000"/>
              <a:buFont typeface="Wingdings 2"/>
              <a:buNone/>
              <a:tabLst/>
              <a:defRPr/>
            </a:pP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like</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a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house</a:t>
            </a:r>
            <a:r>
              <a:rPr kumimoji="0" lang="es-VE" sz="2000" b="1" i="0" u="none" strike="noStrike" kern="1200" cap="none" spc="0" normalizeH="0" baseline="0" noProof="0" dirty="0" smtClean="0">
                <a:ln>
                  <a:noFill/>
                </a:ln>
                <a:solidFill>
                  <a:schemeClr val="tx1"/>
                </a:solidFill>
                <a:effectLst/>
                <a:uLnTx/>
                <a:uFillTx/>
                <a:latin typeface="+mn-lt"/>
                <a:ea typeface="+mn-ea"/>
                <a:cs typeface="+mn-cs"/>
              </a:rPr>
              <a:t> of </a:t>
            </a:r>
            <a:r>
              <a:rPr kumimoji="0" lang="es-VE" sz="2000" b="1" i="0" u="none" strike="noStrike" kern="1200" cap="none" spc="0" normalizeH="0" baseline="0" noProof="0" dirty="0" err="1" smtClean="0">
                <a:ln>
                  <a:noFill/>
                </a:ln>
                <a:solidFill>
                  <a:schemeClr val="tx1"/>
                </a:solidFill>
                <a:effectLst/>
                <a:uLnTx/>
                <a:uFillTx/>
                <a:latin typeface="+mn-lt"/>
                <a:ea typeface="+mn-ea"/>
                <a:cs typeface="+mn-cs"/>
              </a:rPr>
              <a:t>cards</a:t>
            </a:r>
            <a:endParaRPr kumimoji="0" lang="es-VE" sz="2000" b="1" i="0" u="none" strike="noStrike" kern="1200" cap="none" spc="0" normalizeH="0" baseline="0" noProof="0" dirty="0">
              <a:ln>
                <a:noFill/>
              </a:ln>
              <a:solidFill>
                <a:schemeClr val="tx1"/>
              </a:solidFill>
              <a:effectLst/>
              <a:uLnTx/>
              <a:uFillTx/>
              <a:latin typeface="+mn-lt"/>
              <a:ea typeface="+mn-ea"/>
              <a:cs typeface="+mn-cs"/>
            </a:endParaRPr>
          </a:p>
        </p:txBody>
      </p:sp>
      <p:pic>
        <p:nvPicPr>
          <p:cNvPr id="4" name="Picture 2" descr="http://theblogofkevin.files.wordpress.com/2011/07/house-of-cards.jpg"/>
          <p:cNvPicPr>
            <a:picLocks noChangeAspect="1" noChangeArrowheads="1"/>
          </p:cNvPicPr>
          <p:nvPr/>
        </p:nvPicPr>
        <p:blipFill>
          <a:blip r:embed="rId2" cstate="print"/>
          <a:srcRect/>
          <a:stretch>
            <a:fillRect/>
          </a:stretch>
        </p:blipFill>
        <p:spPr bwMode="auto">
          <a:xfrm>
            <a:off x="6228184" y="2276872"/>
            <a:ext cx="2626713" cy="2016224"/>
          </a:xfrm>
          <a:prstGeom prst="rect">
            <a:avLst/>
          </a:prstGeom>
          <a:noFill/>
        </p:spPr>
      </p:pic>
      <p:pic>
        <p:nvPicPr>
          <p:cNvPr id="5" name="Picture 4" descr="http://www.fema.gov/photodata/original/4436.jpg"/>
          <p:cNvPicPr>
            <a:picLocks noChangeAspect="1" noChangeArrowheads="1"/>
          </p:cNvPicPr>
          <p:nvPr/>
        </p:nvPicPr>
        <p:blipFill>
          <a:blip r:embed="rId3" cstate="print"/>
          <a:srcRect/>
          <a:stretch>
            <a:fillRect/>
          </a:stretch>
        </p:blipFill>
        <p:spPr bwMode="auto">
          <a:xfrm>
            <a:off x="5076056" y="4221088"/>
            <a:ext cx="3446885" cy="2316821"/>
          </a:xfrm>
          <a:prstGeom prst="rect">
            <a:avLst/>
          </a:prstGeom>
          <a:noFill/>
        </p:spPr>
      </p:pic>
      <p:pic>
        <p:nvPicPr>
          <p:cNvPr id="6" name="Picture 6" descr="http://www.msha.gov/FATALS/2010/FTLGIF/ftl2010m04.png"/>
          <p:cNvPicPr>
            <a:picLocks noChangeAspect="1" noChangeArrowheads="1"/>
          </p:cNvPicPr>
          <p:nvPr/>
        </p:nvPicPr>
        <p:blipFill>
          <a:blip r:embed="rId4" cstate="print"/>
          <a:srcRect/>
          <a:stretch>
            <a:fillRect/>
          </a:stretch>
        </p:blipFill>
        <p:spPr bwMode="auto">
          <a:xfrm>
            <a:off x="4572000" y="1628800"/>
            <a:ext cx="2736304" cy="2633693"/>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457200" y="116632"/>
            <a:ext cx="8229600" cy="1143000"/>
          </a:xfrm>
          <a:prstGeom prst="rect">
            <a:avLst/>
          </a:prstGeom>
        </p:spPr>
        <p:txBody>
          <a:bodyPr/>
          <a:lstStyle/>
          <a:p>
            <a:pPr marL="484632" marR="0" lvl="0" indent="0" algn="ctr" defTabSz="914400" rtl="0" eaLnBrk="1" fontAlgn="auto" latinLnBrk="0" hangingPunct="1">
              <a:lnSpc>
                <a:spcPct val="100000"/>
              </a:lnSpc>
              <a:spcBef>
                <a:spcPct val="0"/>
              </a:spcBef>
              <a:spcAft>
                <a:spcPts val="0"/>
              </a:spcAft>
              <a:buClrTx/>
              <a:buSzTx/>
              <a:buFontTx/>
              <a:buNone/>
              <a:tabLst/>
              <a:defRPr/>
            </a:pPr>
            <a:r>
              <a:rPr kumimoji="0" lang="es-VE" sz="6600" b="1" i="0" u="none" strike="noStrike" kern="1200" cap="none" spc="0" normalizeH="0" baseline="0" noProof="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CONCLUSION</a:t>
            </a:r>
            <a:endParaRPr kumimoji="0" lang="en-US" sz="6600" b="1" i="0" u="none" strike="noStrike" kern="1200" cap="none" spc="0" normalizeH="0" baseline="0" noProof="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endParaRPr>
          </a:p>
        </p:txBody>
      </p:sp>
      <p:sp>
        <p:nvSpPr>
          <p:cNvPr id="3" name="2 Marcador de contenido"/>
          <p:cNvSpPr txBox="1">
            <a:spLocks/>
          </p:cNvSpPr>
          <p:nvPr/>
        </p:nvSpPr>
        <p:spPr>
          <a:xfrm>
            <a:off x="144016" y="1639341"/>
            <a:ext cx="5220072" cy="4525963"/>
          </a:xfrm>
          <a:prstGeom prst="rect">
            <a:avLst/>
          </a:prstGeom>
        </p:spPr>
        <p:txBody>
          <a:bodyPr>
            <a:normAutofit fontScale="25000" lnSpcReduction="20000"/>
          </a:bodyPr>
          <a:lstStyle/>
          <a:p>
            <a:pPr marL="448056" marR="0" lvl="0" indent="-384048" algn="l" defTabSz="914400" rtl="0" eaLnBrk="1" fontAlgn="auto" latinLnBrk="0" hangingPunct="1">
              <a:lnSpc>
                <a:spcPct val="170000"/>
              </a:lnSpc>
              <a:spcBef>
                <a:spcPct val="20000"/>
              </a:spcBef>
              <a:spcAft>
                <a:spcPts val="0"/>
              </a:spcAft>
              <a:buClr>
                <a:schemeClr val="accent1"/>
              </a:buClr>
              <a:buSzPct val="80000"/>
              <a:buFontTx/>
              <a:buChar char="-"/>
              <a:tabLst/>
              <a:defRPr/>
            </a:pP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Form</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prehistoric</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times,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the</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post and lintel</a:t>
            </a:r>
            <a:r>
              <a:rPr lang="es-VE" sz="8000" b="1" noProof="0" dirty="0" smtClean="0"/>
              <a:t> </a:t>
            </a:r>
          </a:p>
          <a:p>
            <a:pPr marL="448056" marR="0" lvl="0" indent="-384048" algn="l" defTabSz="914400" rtl="0" eaLnBrk="1" fontAlgn="auto" latinLnBrk="0" hangingPunct="1">
              <a:lnSpc>
                <a:spcPct val="170000"/>
              </a:lnSpc>
              <a:spcBef>
                <a:spcPct val="20000"/>
              </a:spcBef>
              <a:spcAft>
                <a:spcPts val="0"/>
              </a:spcAft>
              <a:buClr>
                <a:schemeClr val="accent1"/>
              </a:buClr>
              <a:buSzPct val="80000"/>
              <a:tabLst/>
              <a:defRPr/>
            </a:pP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System</a:t>
            </a:r>
            <a:r>
              <a:rPr lang="es-VE" sz="8000" b="1" noProof="0" dirty="0" smtClean="0"/>
              <a:t> </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has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been</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used</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for</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all</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kinds</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of</a:t>
            </a:r>
            <a:r>
              <a:rPr kumimoji="0" lang="es-VE" sz="8000" b="1" i="0" u="none" strike="noStrike" kern="1200" cap="none" spc="0" normalizeH="0" noProof="0" dirty="0" smtClean="0">
                <a:ln>
                  <a:noFill/>
                </a:ln>
                <a:solidFill>
                  <a:schemeClr val="tx1"/>
                </a:solidFill>
                <a:effectLst/>
                <a:uLnTx/>
                <a:uFillTx/>
                <a:latin typeface="+mn-lt"/>
                <a:ea typeface="+mn-ea"/>
                <a:cs typeface="+mn-cs"/>
              </a:rPr>
              <a:t>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structures</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a:t>
            </a:r>
          </a:p>
          <a:p>
            <a:pPr marL="448056" marR="0" lvl="0" indent="-384048" algn="l" defTabSz="914400" rtl="0" eaLnBrk="1" fontAlgn="auto" latinLnBrk="0" hangingPunct="1">
              <a:lnSpc>
                <a:spcPct val="170000"/>
              </a:lnSpc>
              <a:spcBef>
                <a:spcPct val="20000"/>
              </a:spcBef>
              <a:spcAft>
                <a:spcPts val="0"/>
              </a:spcAft>
              <a:buClr>
                <a:schemeClr val="accent1"/>
              </a:buClr>
              <a:buSzPct val="80000"/>
              <a:buFontTx/>
              <a:buChar char="-"/>
              <a:tabLst/>
              <a:defRPr/>
            </a:pP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Since</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the</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Roman</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and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Egiptian</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temples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to</a:t>
            </a:r>
            <a:r>
              <a:rPr lang="es-VE" sz="8000" b="1" noProof="0" dirty="0" smtClean="0"/>
              <a:t>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the</a:t>
            </a:r>
            <a:endParaRPr lang="es-VE" sz="8000" b="1" dirty="0"/>
          </a:p>
          <a:p>
            <a:pPr marL="448056" marR="0" lvl="0" indent="-384048" algn="l" defTabSz="914400" rtl="0" eaLnBrk="1" fontAlgn="auto" latinLnBrk="0" hangingPunct="1">
              <a:lnSpc>
                <a:spcPct val="170000"/>
              </a:lnSpc>
              <a:spcBef>
                <a:spcPct val="20000"/>
              </a:spcBef>
              <a:spcAft>
                <a:spcPts val="0"/>
              </a:spcAft>
              <a:buClr>
                <a:schemeClr val="accent1"/>
              </a:buClr>
              <a:buSzPct val="80000"/>
              <a:tabLst/>
              <a:defRPr/>
            </a:pP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evolution</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of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frames</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and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archs</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the</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post</a:t>
            </a:r>
            <a:r>
              <a:rPr kumimoji="0" lang="es-VE" sz="8000" b="1" i="0" u="none" strike="noStrike" kern="1200" cap="none" spc="0" normalizeH="0" noProof="0" dirty="0" smtClean="0">
                <a:ln>
                  <a:noFill/>
                </a:ln>
                <a:solidFill>
                  <a:schemeClr val="tx1"/>
                </a:solidFill>
                <a:effectLst/>
                <a:uLnTx/>
                <a:uFillTx/>
                <a:latin typeface="+mn-lt"/>
                <a:ea typeface="+mn-ea"/>
                <a:cs typeface="+mn-cs"/>
              </a:rPr>
              <a:t> </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and lintel</a:t>
            </a:r>
          </a:p>
          <a:p>
            <a:pPr marL="448056" marR="0" lvl="0" indent="-384048" algn="l" defTabSz="914400" rtl="0" eaLnBrk="1" fontAlgn="auto" latinLnBrk="0" hangingPunct="1">
              <a:lnSpc>
                <a:spcPct val="170000"/>
              </a:lnSpc>
              <a:spcBef>
                <a:spcPct val="20000"/>
              </a:spcBef>
              <a:spcAft>
                <a:spcPts val="0"/>
              </a:spcAft>
              <a:buClr>
                <a:schemeClr val="accent1"/>
              </a:buClr>
              <a:buSzPct val="80000"/>
              <a:tabLst/>
              <a:defRPr/>
            </a:pP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system</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has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remained</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as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the</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8000" b="1" i="0" u="none" strike="noStrike" kern="1200" cap="none" spc="0" normalizeH="0" baseline="0" noProof="0" dirty="0" err="1" smtClean="0">
                <a:ln>
                  <a:noFill/>
                </a:ln>
                <a:solidFill>
                  <a:schemeClr val="tx1"/>
                </a:solidFill>
                <a:effectLst/>
                <a:uLnTx/>
                <a:uFillTx/>
                <a:latin typeface="+mn-lt"/>
                <a:ea typeface="+mn-ea"/>
                <a:cs typeface="+mn-cs"/>
              </a:rPr>
              <a:t>basic</a:t>
            </a:r>
            <a:r>
              <a:rPr lang="es-VE" sz="8000" b="1" noProof="0" dirty="0" smtClean="0"/>
              <a:t> </a:t>
            </a:r>
            <a:r>
              <a:rPr kumimoji="0" lang="es-VE" sz="8000" b="1" i="0" u="none" strike="noStrike" kern="1200" cap="none" spc="0" normalizeH="0" baseline="0" noProof="0" dirty="0" smtClean="0">
                <a:ln>
                  <a:noFill/>
                </a:ln>
                <a:solidFill>
                  <a:schemeClr val="tx1"/>
                </a:solidFill>
                <a:effectLst/>
                <a:uLnTx/>
                <a:uFillTx/>
                <a:latin typeface="+mn-lt"/>
                <a:ea typeface="+mn-ea"/>
                <a:cs typeface="+mn-cs"/>
              </a:rPr>
              <a:t>idea.</a:t>
            </a: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endParaRPr kumimoji="0" lang="es-VE" sz="3000" b="0" i="0" u="none" strike="noStrike" kern="1200" cap="none" spc="0" normalizeH="0" baseline="0" noProof="0" dirty="0">
              <a:ln>
                <a:noFill/>
              </a:ln>
              <a:solidFill>
                <a:schemeClr val="tx1"/>
              </a:solidFill>
              <a:effectLst/>
              <a:uLnTx/>
              <a:uFillTx/>
              <a:latin typeface="+mn-lt"/>
              <a:ea typeface="+mn-ea"/>
              <a:cs typeface="+mn-cs"/>
            </a:endParaRPr>
          </a:p>
        </p:txBody>
      </p:sp>
      <p:pic>
        <p:nvPicPr>
          <p:cNvPr id="5" name="Picture 14" descr="http://criscris.wikispaces.com/file/view/segesta.jpe/30467316/segesta.jpe"/>
          <p:cNvPicPr>
            <a:picLocks noChangeAspect="1" noChangeArrowheads="1"/>
          </p:cNvPicPr>
          <p:nvPr/>
        </p:nvPicPr>
        <p:blipFill>
          <a:blip r:embed="rId2" cstate="print"/>
          <a:srcRect/>
          <a:stretch>
            <a:fillRect/>
          </a:stretch>
        </p:blipFill>
        <p:spPr bwMode="auto">
          <a:xfrm>
            <a:off x="5436096" y="2132856"/>
            <a:ext cx="2345331" cy="1800200"/>
          </a:xfrm>
          <a:prstGeom prst="rect">
            <a:avLst/>
          </a:prstGeom>
          <a:noFill/>
        </p:spPr>
      </p:pic>
      <p:pic>
        <p:nvPicPr>
          <p:cNvPr id="6" name="Picture 4" descr="http://enciclopedia.us.es/images/thumb/3/30/Cupula_san_pedro_vaticano.jpg/350px-Cupula_san_pedro_vaticano.jpg"/>
          <p:cNvPicPr>
            <a:picLocks noChangeAspect="1" noChangeArrowheads="1"/>
          </p:cNvPicPr>
          <p:nvPr/>
        </p:nvPicPr>
        <p:blipFill>
          <a:blip r:embed="rId3" cstate="print"/>
          <a:srcRect/>
          <a:stretch>
            <a:fillRect/>
          </a:stretch>
        </p:blipFill>
        <p:spPr bwMode="auto">
          <a:xfrm>
            <a:off x="7407966" y="1412776"/>
            <a:ext cx="1628530" cy="1223724"/>
          </a:xfrm>
          <a:prstGeom prst="rect">
            <a:avLst/>
          </a:prstGeom>
          <a:noFill/>
        </p:spPr>
      </p:pic>
      <p:pic>
        <p:nvPicPr>
          <p:cNvPr id="7" name="Picture 12" descr="http://media-3.web.britannica.com/eb-media/85/102585-004-87DDCB4D.jpg"/>
          <p:cNvPicPr>
            <a:picLocks noChangeAspect="1" noChangeArrowheads="1"/>
          </p:cNvPicPr>
          <p:nvPr/>
        </p:nvPicPr>
        <p:blipFill>
          <a:blip r:embed="rId4" cstate="print"/>
          <a:srcRect/>
          <a:stretch>
            <a:fillRect/>
          </a:stretch>
        </p:blipFill>
        <p:spPr bwMode="auto">
          <a:xfrm>
            <a:off x="5436096" y="4077072"/>
            <a:ext cx="3419878" cy="2232248"/>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457200" y="116632"/>
            <a:ext cx="8229600" cy="1143000"/>
          </a:xfrm>
          <a:prstGeom prst="rect">
            <a:avLst/>
          </a:prstGeom>
        </p:spPr>
        <p:txBody>
          <a:bodyPr/>
          <a:lstStyle/>
          <a:p>
            <a:pPr marL="484632" marR="0" lvl="0" indent="0" algn="ctr" defTabSz="914400" rtl="0" eaLnBrk="1" fontAlgn="auto" latinLnBrk="0" hangingPunct="1">
              <a:lnSpc>
                <a:spcPct val="100000"/>
              </a:lnSpc>
              <a:spcBef>
                <a:spcPct val="0"/>
              </a:spcBef>
              <a:spcAft>
                <a:spcPts val="0"/>
              </a:spcAft>
              <a:buClrTx/>
              <a:buSzTx/>
              <a:buFontTx/>
              <a:buNone/>
              <a:tabLst/>
              <a:defRPr/>
            </a:pPr>
            <a:r>
              <a:rPr kumimoji="0" lang="es-VE" sz="6600" b="1" i="0" u="none" strike="noStrike" kern="1200" cap="none" spc="0" normalizeH="0" baseline="0" noProof="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CONCLUSION</a:t>
            </a:r>
            <a:endParaRPr kumimoji="0" lang="en-US" sz="6600" b="1" i="0" u="none" strike="noStrike" kern="1200" cap="none" spc="0" normalizeH="0" baseline="0" noProof="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endParaRPr>
          </a:p>
        </p:txBody>
      </p:sp>
      <p:sp>
        <p:nvSpPr>
          <p:cNvPr id="3" name="2 Marcador de contenido"/>
          <p:cNvSpPr txBox="1">
            <a:spLocks/>
          </p:cNvSpPr>
          <p:nvPr/>
        </p:nvSpPr>
        <p:spPr>
          <a:xfrm>
            <a:off x="144016" y="1639341"/>
            <a:ext cx="5220072" cy="4525963"/>
          </a:xfrm>
          <a:prstGeom prst="rect">
            <a:avLst/>
          </a:prstGeom>
        </p:spPr>
        <p:txBody>
          <a:bodyPr>
            <a:normAutofit fontScale="25000" lnSpcReduction="20000"/>
          </a:bodyPr>
          <a:lstStyle/>
          <a:p>
            <a:pPr marL="448056" marR="0" lvl="0" indent="-384048" algn="l" defTabSz="914400" rtl="0" eaLnBrk="1" fontAlgn="auto" latinLnBrk="0" hangingPunct="1">
              <a:lnSpc>
                <a:spcPct val="170000"/>
              </a:lnSpc>
              <a:spcBef>
                <a:spcPct val="20000"/>
              </a:spcBef>
              <a:spcAft>
                <a:spcPts val="0"/>
              </a:spcAft>
              <a:buClr>
                <a:schemeClr val="accent1"/>
              </a:buClr>
              <a:buSzPct val="80000"/>
              <a:buFontTx/>
              <a:buChar char="-"/>
              <a:tabLst/>
              <a:defRPr/>
            </a:pP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Even</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now</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modern</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buildings</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use a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basic</a:t>
            </a:r>
            <a:r>
              <a:rPr lang="es-VE" sz="7200" b="1" noProof="0" dirty="0" smtClean="0"/>
              <a:t> </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post</a:t>
            </a:r>
          </a:p>
          <a:p>
            <a:pPr marL="448056" marR="0" lvl="0" indent="-384048" algn="l" defTabSz="914400" rtl="0" eaLnBrk="1" fontAlgn="auto" latinLnBrk="0" hangingPunct="1">
              <a:lnSpc>
                <a:spcPct val="170000"/>
              </a:lnSpc>
              <a:spcBef>
                <a:spcPct val="20000"/>
              </a:spcBef>
              <a:spcAft>
                <a:spcPts val="0"/>
              </a:spcAft>
              <a:buClr>
                <a:schemeClr val="accent1"/>
              </a:buClr>
              <a:buSzPct val="80000"/>
              <a:tabLst/>
              <a:defRPr/>
            </a:pPr>
            <a:r>
              <a:rPr kumimoji="0" lang="es-VE" sz="7200" b="1" i="0" u="none" strike="noStrike" kern="1200" cap="none" spc="0" normalizeH="0" baseline="0" noProof="0" dirty="0" smtClean="0">
                <a:ln>
                  <a:noFill/>
                </a:ln>
                <a:solidFill>
                  <a:schemeClr val="tx1"/>
                </a:solidFill>
                <a:effectLst/>
                <a:uLnTx/>
                <a:uFillTx/>
                <a:latin typeface="+mn-lt"/>
                <a:ea typeface="+mn-ea"/>
                <a:cs typeface="+mn-cs"/>
              </a:rPr>
              <a:t>And</a:t>
            </a:r>
            <a:r>
              <a:rPr lang="es-VE" sz="7200" b="1" dirty="0" smtClean="0"/>
              <a:t> </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lintel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system</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idea.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The</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engineers</a:t>
            </a:r>
            <a:r>
              <a:rPr lang="es-VE" sz="7200" b="1" noProof="0" dirty="0" smtClean="0"/>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had</a:t>
            </a:r>
            <a:endParaRPr lang="es-VE" sz="7200" b="1" dirty="0"/>
          </a:p>
          <a:p>
            <a:pPr marL="448056" marR="0" lvl="0" indent="-384048" algn="l" defTabSz="914400" rtl="0" eaLnBrk="1" fontAlgn="auto" latinLnBrk="0" hangingPunct="1">
              <a:lnSpc>
                <a:spcPct val="170000"/>
              </a:lnSpc>
              <a:spcBef>
                <a:spcPct val="20000"/>
              </a:spcBef>
              <a:spcAft>
                <a:spcPts val="0"/>
              </a:spcAft>
              <a:buClr>
                <a:schemeClr val="accent1"/>
              </a:buClr>
              <a:buSzPct val="80000"/>
              <a:tabLst/>
              <a:defRPr/>
            </a:pPr>
            <a:r>
              <a:rPr lang="es-VE" sz="7200" b="1" noProof="0" dirty="0" err="1" smtClean="0"/>
              <a:t>c</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ombined</a:t>
            </a:r>
            <a:r>
              <a:rPr lang="es-VE" sz="7200" b="1" dirty="0" smtClean="0"/>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these</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two</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elements</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to</a:t>
            </a:r>
            <a:r>
              <a:rPr lang="es-VE" sz="7200" b="1" noProof="0" dirty="0" smtClean="0"/>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create</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a:t>
            </a:r>
          </a:p>
          <a:p>
            <a:pPr marL="448056" marR="0" lvl="0" indent="-384048" algn="l" defTabSz="914400" rtl="0" eaLnBrk="1" fontAlgn="auto" latinLnBrk="0" hangingPunct="1">
              <a:lnSpc>
                <a:spcPct val="170000"/>
              </a:lnSpc>
              <a:spcBef>
                <a:spcPct val="20000"/>
              </a:spcBef>
              <a:spcAft>
                <a:spcPts val="0"/>
              </a:spcAft>
              <a:buClr>
                <a:schemeClr val="accent1"/>
              </a:buClr>
              <a:buSzPct val="80000"/>
              <a:tabLst/>
              <a:defRPr/>
            </a:pP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mushroom</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columns</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a:t>
            </a:r>
            <a:r>
              <a:rPr lang="es-VE" sz="7200" b="1" noProof="0" dirty="0" smtClean="0"/>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This</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is</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column</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that</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has a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slab</a:t>
            </a:r>
            <a:endParaRPr lang="es-VE" sz="7200" b="1" dirty="0"/>
          </a:p>
          <a:p>
            <a:pPr marL="448056" marR="0" lvl="0" indent="-384048" algn="l" defTabSz="914400" rtl="0" eaLnBrk="1" fontAlgn="auto" latinLnBrk="0" hangingPunct="1">
              <a:lnSpc>
                <a:spcPct val="170000"/>
              </a:lnSpc>
              <a:spcBef>
                <a:spcPct val="20000"/>
              </a:spcBef>
              <a:spcAft>
                <a:spcPts val="0"/>
              </a:spcAft>
              <a:buClr>
                <a:schemeClr val="accent1"/>
              </a:buClr>
              <a:buSzPct val="80000"/>
              <a:tabLst/>
              <a:defRPr/>
            </a:pPr>
            <a:r>
              <a:rPr kumimoji="0" lang="es-VE" sz="7200" b="1" i="0" u="none" strike="noStrike" kern="1200" cap="none" spc="0" normalizeH="0" baseline="0" noProof="0" dirty="0" smtClean="0">
                <a:ln>
                  <a:noFill/>
                </a:ln>
                <a:solidFill>
                  <a:schemeClr val="tx1"/>
                </a:solidFill>
                <a:effectLst/>
                <a:uLnTx/>
                <a:uFillTx/>
                <a:latin typeface="+mn-lt"/>
                <a:ea typeface="+mn-ea"/>
                <a:cs typeface="+mn-cs"/>
              </a:rPr>
              <a:t>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the</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end</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making</a:t>
            </a:r>
            <a:r>
              <a:rPr lang="es-VE" sz="7200" b="1" noProof="0" dirty="0" smtClean="0"/>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it</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column</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with</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support</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fuction</a:t>
            </a:r>
            <a:endParaRPr lang="es-VE" sz="7200" b="1" dirty="0"/>
          </a:p>
          <a:p>
            <a:pPr marL="448056" marR="0" lvl="0" indent="-384048" algn="l" defTabSz="914400" rtl="0" eaLnBrk="1" fontAlgn="auto" latinLnBrk="0" hangingPunct="1">
              <a:lnSpc>
                <a:spcPct val="170000"/>
              </a:lnSpc>
              <a:spcBef>
                <a:spcPct val="20000"/>
              </a:spcBef>
              <a:spcAft>
                <a:spcPts val="0"/>
              </a:spcAft>
              <a:buClr>
                <a:schemeClr val="accent1"/>
              </a:buClr>
              <a:buSzPct val="80000"/>
              <a:tabLst/>
              <a:defRPr/>
            </a:pP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it</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can</a:t>
            </a:r>
            <a:r>
              <a:rPr kumimoji="0" lang="es-VE" sz="7200" b="1" i="0" u="none" strike="noStrike" kern="1200" cap="none" spc="0" normalizeH="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become</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the</a:t>
            </a:r>
            <a:r>
              <a:rPr lang="es-VE" sz="7200" b="1" noProof="0" dirty="0" smtClean="0"/>
              <a:t>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ceiling</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 of a </a:t>
            </a:r>
            <a:r>
              <a:rPr kumimoji="0" lang="es-VE" sz="7200" b="1" i="0" u="none" strike="noStrike" kern="1200" cap="none" spc="0" normalizeH="0" baseline="0" noProof="0" dirty="0" err="1" smtClean="0">
                <a:ln>
                  <a:noFill/>
                </a:ln>
                <a:solidFill>
                  <a:schemeClr val="tx1"/>
                </a:solidFill>
                <a:effectLst/>
                <a:uLnTx/>
                <a:uFillTx/>
                <a:latin typeface="+mn-lt"/>
                <a:ea typeface="+mn-ea"/>
                <a:cs typeface="+mn-cs"/>
              </a:rPr>
              <a:t>structure</a:t>
            </a:r>
            <a:r>
              <a:rPr kumimoji="0" lang="es-VE" sz="7200" b="1" i="0" u="none" strike="noStrike" kern="1200" cap="none" spc="0" normalizeH="0" baseline="0" noProof="0" dirty="0" smtClean="0">
                <a:ln>
                  <a:noFill/>
                </a:ln>
                <a:solidFill>
                  <a:schemeClr val="tx1"/>
                </a:solidFill>
                <a:effectLst/>
                <a:uLnTx/>
                <a:uFillTx/>
                <a:latin typeface="+mn-lt"/>
                <a:ea typeface="+mn-ea"/>
                <a:cs typeface="+mn-cs"/>
              </a:rPr>
              <a:t>.</a:t>
            </a:r>
          </a:p>
          <a:p>
            <a:pPr marL="448056" marR="0" lvl="0" indent="-384048" algn="l" defTabSz="914400" rtl="0" eaLnBrk="1" fontAlgn="auto" latinLnBrk="0" hangingPunct="1">
              <a:lnSpc>
                <a:spcPct val="100000"/>
              </a:lnSpc>
              <a:spcBef>
                <a:spcPct val="20000"/>
              </a:spcBef>
              <a:spcAft>
                <a:spcPts val="0"/>
              </a:spcAft>
              <a:buClr>
                <a:schemeClr val="accent1"/>
              </a:buClr>
              <a:buSzPct val="80000"/>
              <a:buFont typeface="Wingdings 2"/>
              <a:buNone/>
              <a:tabLst/>
              <a:defRPr/>
            </a:pPr>
            <a:endParaRPr kumimoji="0" lang="es-VE" sz="3000" b="0" i="0" u="none" strike="noStrike" kern="1200" cap="none" spc="0" normalizeH="0" baseline="0" noProof="0" dirty="0">
              <a:ln>
                <a:noFill/>
              </a:ln>
              <a:solidFill>
                <a:schemeClr val="tx1"/>
              </a:solidFill>
              <a:effectLst/>
              <a:uLnTx/>
              <a:uFillTx/>
              <a:latin typeface="+mn-lt"/>
              <a:ea typeface="+mn-ea"/>
              <a:cs typeface="+mn-cs"/>
            </a:endParaRPr>
          </a:p>
        </p:txBody>
      </p:sp>
      <p:pic>
        <p:nvPicPr>
          <p:cNvPr id="4" name="Picture 2" descr="http://www.travelserver.net/travelpage/aspgallery/pictures/Ad_1769_15.jpg"/>
          <p:cNvPicPr>
            <a:picLocks noChangeAspect="1" noChangeArrowheads="1"/>
          </p:cNvPicPr>
          <p:nvPr/>
        </p:nvPicPr>
        <p:blipFill>
          <a:blip r:embed="rId2" cstate="print"/>
          <a:srcRect/>
          <a:stretch>
            <a:fillRect/>
          </a:stretch>
        </p:blipFill>
        <p:spPr bwMode="auto">
          <a:xfrm>
            <a:off x="6156176" y="4275094"/>
            <a:ext cx="2735069" cy="2051302"/>
          </a:xfrm>
          <a:prstGeom prst="rect">
            <a:avLst/>
          </a:prstGeom>
          <a:noFill/>
        </p:spPr>
      </p:pic>
      <p:pic>
        <p:nvPicPr>
          <p:cNvPr id="8" name="Picture 2" descr="http://eliinbar.files.wordpress.com/2010/04/frank-lloyd-write-mashroom-column-eliinbar-sketches-20100001.jpg?w=450"/>
          <p:cNvPicPr>
            <a:picLocks noChangeAspect="1" noChangeArrowheads="1"/>
          </p:cNvPicPr>
          <p:nvPr/>
        </p:nvPicPr>
        <p:blipFill>
          <a:blip r:embed="rId3" cstate="print"/>
          <a:srcRect/>
          <a:stretch>
            <a:fillRect/>
          </a:stretch>
        </p:blipFill>
        <p:spPr bwMode="auto">
          <a:xfrm>
            <a:off x="5364088" y="1844824"/>
            <a:ext cx="3542516" cy="2448272"/>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000" dirty="0" smtClean="0"/>
              <a:t>CONTENT</a:t>
            </a:r>
            <a:endParaRPr lang="en-CA" sz="8000" dirty="0"/>
          </a:p>
        </p:txBody>
      </p:sp>
      <p:sp>
        <p:nvSpPr>
          <p:cNvPr id="3" name="Text Placeholder 2"/>
          <p:cNvSpPr>
            <a:spLocks noGrp="1"/>
          </p:cNvSpPr>
          <p:nvPr>
            <p:ph type="body" idx="1"/>
          </p:nvPr>
        </p:nvSpPr>
        <p:spPr>
          <a:xfrm>
            <a:off x="757808" y="1484784"/>
            <a:ext cx="5614392" cy="2286000"/>
          </a:xfrm>
        </p:spPr>
        <p:txBody>
          <a:bodyPr>
            <a:noAutofit/>
          </a:bodyPr>
          <a:lstStyle/>
          <a:p>
            <a:r>
              <a:rPr lang="en-US" sz="3200" dirty="0" smtClean="0"/>
              <a:t>Introduction</a:t>
            </a:r>
          </a:p>
          <a:p>
            <a:r>
              <a:rPr lang="en-US" sz="3200" dirty="0" smtClean="0"/>
              <a:t>Definition</a:t>
            </a:r>
          </a:p>
          <a:p>
            <a:r>
              <a:rPr lang="en-US" sz="3200" dirty="0" smtClean="0"/>
              <a:t>History</a:t>
            </a:r>
          </a:p>
          <a:p>
            <a:r>
              <a:rPr lang="en-US" sz="3200" dirty="0" smtClean="0"/>
              <a:t>Post</a:t>
            </a:r>
          </a:p>
          <a:p>
            <a:r>
              <a:rPr lang="en-US" sz="3200" dirty="0" smtClean="0"/>
              <a:t>Bean</a:t>
            </a:r>
          </a:p>
          <a:p>
            <a:r>
              <a:rPr lang="en-US" sz="3200" dirty="0" smtClean="0"/>
              <a:t>Span Material Relations</a:t>
            </a:r>
          </a:p>
          <a:p>
            <a:r>
              <a:rPr lang="en-US" sz="3200" dirty="0" smtClean="0"/>
              <a:t>Cantilever Beans</a:t>
            </a:r>
          </a:p>
          <a:p>
            <a:r>
              <a:rPr lang="en-US" sz="3200" dirty="0" smtClean="0"/>
              <a:t>Failures</a:t>
            </a:r>
          </a:p>
          <a:p>
            <a:r>
              <a:rPr lang="en-US" sz="3200" dirty="0" smtClean="0"/>
              <a:t>Conclusion</a:t>
            </a:r>
          </a:p>
          <a:p>
            <a:endParaRPr lang="en-CA" sz="3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544" y="404664"/>
            <a:ext cx="8062912" cy="1470025"/>
          </a:xfrm>
        </p:spPr>
        <p:txBody>
          <a:bodyPr>
            <a:normAutofit/>
          </a:bodyPr>
          <a:lstStyle/>
          <a:p>
            <a:r>
              <a:rPr lang="en-US" sz="8000" b="1" dirty="0" smtClean="0"/>
              <a:t>INTRODUCTION</a:t>
            </a:r>
            <a:endParaRPr lang="en-CA" sz="8000" b="1" dirty="0"/>
          </a:p>
        </p:txBody>
      </p:sp>
      <p:sp>
        <p:nvSpPr>
          <p:cNvPr id="3" name="Subtitle 2"/>
          <p:cNvSpPr>
            <a:spLocks noGrp="1"/>
          </p:cNvSpPr>
          <p:nvPr>
            <p:ph type="subTitle" idx="1"/>
          </p:nvPr>
        </p:nvSpPr>
        <p:spPr>
          <a:xfrm>
            <a:off x="540544" y="1844824"/>
            <a:ext cx="8062912" cy="1752600"/>
          </a:xfrm>
        </p:spPr>
        <p:txBody>
          <a:bodyPr>
            <a:noAutofit/>
          </a:bodyPr>
          <a:lstStyle/>
          <a:p>
            <a:pPr algn="ctr"/>
            <a:r>
              <a:rPr lang="en-US" sz="2400" b="1" dirty="0" smtClean="0">
                <a:solidFill>
                  <a:schemeClr val="tx1"/>
                </a:solidFill>
              </a:rPr>
              <a:t>Building systems can be post-and-lintel, vaulted or internal structures. There are several ways to build according to the type and location. How to build depends on the technological level of the community that builds and the needs they manifest.</a:t>
            </a:r>
            <a:endParaRPr lang="en-CA" sz="2400" b="1" dirty="0" smtClean="0">
              <a:solidFill>
                <a:schemeClr val="tx1"/>
              </a:solidFill>
            </a:endParaRPr>
          </a:p>
          <a:p>
            <a:pPr algn="ctr"/>
            <a:endParaRPr lang="en-US" sz="2400" b="1" dirty="0" smtClean="0">
              <a:solidFill>
                <a:schemeClr val="tx1"/>
              </a:solidFill>
            </a:endParaRPr>
          </a:p>
          <a:p>
            <a:pPr algn="ctr"/>
            <a:r>
              <a:rPr lang="en-US" sz="2400" b="1" dirty="0" smtClean="0">
                <a:solidFill>
                  <a:schemeClr val="tx1"/>
                </a:solidFill>
              </a:rPr>
              <a:t>In any case, the construction system uses by a community reflects part of his personality as the building is a way to transform the environment adapted to the human needs. Ever since man left the shelter that provided the cave, until now, there have been three different building systems: lintel, domed and internal structures.</a:t>
            </a:r>
            <a:endParaRPr lang="en-CA" sz="2400" b="1" dirty="0" smtClean="0">
              <a:solidFill>
                <a:schemeClr val="tx1"/>
              </a:solidFill>
            </a:endParaRPr>
          </a:p>
          <a:p>
            <a:endParaRPr lang="en-CA" sz="2400" b="1"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8000" dirty="0" smtClean="0"/>
              <a:t>DEFINITION</a:t>
            </a:r>
            <a:endParaRPr lang="en-CA" sz="8000" dirty="0"/>
          </a:p>
        </p:txBody>
      </p:sp>
      <p:sp>
        <p:nvSpPr>
          <p:cNvPr id="3" name="Content Placeholder 2"/>
          <p:cNvSpPr>
            <a:spLocks noGrp="1"/>
          </p:cNvSpPr>
          <p:nvPr>
            <p:ph idx="1"/>
          </p:nvPr>
        </p:nvSpPr>
        <p:spPr>
          <a:xfrm>
            <a:off x="457200" y="1882808"/>
            <a:ext cx="5482952" cy="4572000"/>
          </a:xfrm>
        </p:spPr>
        <p:txBody>
          <a:bodyPr>
            <a:normAutofit lnSpcReduction="10000"/>
          </a:bodyPr>
          <a:lstStyle/>
          <a:p>
            <a:r>
              <a:rPr lang="en-CA" sz="2400" dirty="0" smtClean="0"/>
              <a:t>Is a simple construction method using a lintel, header, or architrave as the horizontal member over a building void supported at its ends by two vertical columns, pillars, or posts. This architectural system and building method has been commonly used for centuries to support the weight of the structure located above the openings created by windows and doors in a bearing wall.</a:t>
            </a:r>
            <a:endParaRPr lang="en-CA" sz="2400" dirty="0"/>
          </a:p>
        </p:txBody>
      </p:sp>
      <p:pic>
        <p:nvPicPr>
          <p:cNvPr id="1026" name="Picture 2" descr="http://upload.wikimedia.org/wikipedia/commons/thumb/5/53/Post_and_Beam_Barn_Kitchen.jpg/250px-Post_and_Beam_Barn_Kitchen.jpg"/>
          <p:cNvPicPr>
            <a:picLocks noChangeAspect="1" noChangeArrowheads="1"/>
          </p:cNvPicPr>
          <p:nvPr/>
        </p:nvPicPr>
        <p:blipFill>
          <a:blip r:embed="rId2" cstate="print"/>
          <a:srcRect/>
          <a:stretch>
            <a:fillRect/>
          </a:stretch>
        </p:blipFill>
        <p:spPr bwMode="auto">
          <a:xfrm>
            <a:off x="6012160" y="1844824"/>
            <a:ext cx="2872658" cy="2160240"/>
          </a:xfrm>
          <a:prstGeom prst="rect">
            <a:avLst/>
          </a:prstGeom>
          <a:noFill/>
        </p:spPr>
      </p:pic>
      <p:pic>
        <p:nvPicPr>
          <p:cNvPr id="5" name="Picture 4" descr="columna-de-hormigon-armado-161123.jpg"/>
          <p:cNvPicPr>
            <a:picLocks noChangeAspect="1"/>
          </p:cNvPicPr>
          <p:nvPr/>
        </p:nvPicPr>
        <p:blipFill>
          <a:blip r:embed="rId3" cstate="print"/>
          <a:stretch>
            <a:fillRect/>
          </a:stretch>
        </p:blipFill>
        <p:spPr>
          <a:xfrm>
            <a:off x="6012160" y="4293096"/>
            <a:ext cx="2880320" cy="21602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smtClean="0"/>
              <a:t>HISTORY</a:t>
            </a:r>
            <a:endParaRPr lang="en-CA" sz="8000" dirty="0"/>
          </a:p>
        </p:txBody>
      </p:sp>
      <p:sp>
        <p:nvSpPr>
          <p:cNvPr id="3" name="Content Placeholder 2"/>
          <p:cNvSpPr>
            <a:spLocks noGrp="1"/>
          </p:cNvSpPr>
          <p:nvPr>
            <p:ph idx="1"/>
          </p:nvPr>
        </p:nvSpPr>
        <p:spPr/>
        <p:txBody>
          <a:bodyPr>
            <a:normAutofit fontScale="77500" lnSpcReduction="20000"/>
          </a:bodyPr>
          <a:lstStyle/>
          <a:p>
            <a:r>
              <a:rPr lang="en-CA" dirty="0" smtClean="0"/>
              <a:t>From prehistoric times to the Roman Empire, the post  – and  – lintel system </a:t>
            </a:r>
          </a:p>
          <a:p>
            <a:r>
              <a:rPr lang="en-CA" dirty="0" smtClean="0"/>
              <a:t>was the root of architectural design. The interiors of Egyptian temples and the </a:t>
            </a:r>
          </a:p>
          <a:p>
            <a:r>
              <a:rPr lang="en-CA" dirty="0" smtClean="0"/>
              <a:t>exteriors of Greek temples are delineated by columns covered by stone lintels. The </a:t>
            </a:r>
          </a:p>
          <a:p>
            <a:r>
              <a:rPr lang="en-CA" dirty="0" smtClean="0"/>
              <a:t>Greeks opened their interior spaces by substituting wooden beams for stone, since the </a:t>
            </a:r>
          </a:p>
          <a:p>
            <a:r>
              <a:rPr lang="en-CA" dirty="0" smtClean="0"/>
              <a:t>wood required fewer supports. The development of the arch and vault challenged the </a:t>
            </a:r>
          </a:p>
          <a:p>
            <a:r>
              <a:rPr lang="en-CA" dirty="0" smtClean="0"/>
              <a:t>system but could not diminish its importance either in masonry construction or in </a:t>
            </a:r>
          </a:p>
          <a:p>
            <a:r>
              <a:rPr lang="en-CA" dirty="0" smtClean="0"/>
              <a:t>wood framing, by its nature dependent on posts and beams </a:t>
            </a:r>
            <a:endParaRPr lang="en-CA" dirty="0"/>
          </a:p>
        </p:txBody>
      </p:sp>
      <p:pic>
        <p:nvPicPr>
          <p:cNvPr id="4" name="Picture 3" descr="download.jpg"/>
          <p:cNvPicPr>
            <a:picLocks noChangeAspect="1"/>
          </p:cNvPicPr>
          <p:nvPr/>
        </p:nvPicPr>
        <p:blipFill>
          <a:blip r:embed="rId2" cstate="print"/>
          <a:stretch>
            <a:fillRect/>
          </a:stretch>
        </p:blipFill>
        <p:spPr>
          <a:xfrm>
            <a:off x="6012160" y="116632"/>
            <a:ext cx="2160240" cy="169916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8229600" cy="1399032"/>
          </a:xfrm>
        </p:spPr>
        <p:txBody>
          <a:bodyPr>
            <a:noAutofit/>
          </a:bodyPr>
          <a:lstStyle/>
          <a:p>
            <a:pPr algn="ctr"/>
            <a:r>
              <a:rPr lang="en-US" sz="8800" dirty="0" smtClean="0"/>
              <a:t>POST</a:t>
            </a:r>
            <a:endParaRPr lang="en-CA" sz="8800" dirty="0"/>
          </a:p>
        </p:txBody>
      </p:sp>
      <p:sp>
        <p:nvSpPr>
          <p:cNvPr id="4" name="TextBox 3"/>
          <p:cNvSpPr txBox="1"/>
          <p:nvPr/>
        </p:nvSpPr>
        <p:spPr>
          <a:xfrm>
            <a:off x="179512" y="1556792"/>
            <a:ext cx="8352928" cy="5170646"/>
          </a:xfrm>
          <a:prstGeom prst="rect">
            <a:avLst/>
          </a:prstGeom>
          <a:noFill/>
        </p:spPr>
        <p:txBody>
          <a:bodyPr wrap="square" rtlCol="0">
            <a:spAutoFit/>
          </a:bodyPr>
          <a:lstStyle/>
          <a:p>
            <a:pPr algn="ctr">
              <a:lnSpc>
                <a:spcPct val="150000"/>
              </a:lnSpc>
            </a:pPr>
            <a:r>
              <a:rPr lang="en-CA" sz="2000" b="1" dirty="0" smtClean="0"/>
              <a:t>The job of the post is to support the lintel and its loads without crushing or  buckling. Failure occurs, as in lintels, from excessive weakness or length, but the  difference is that the material must be especially strong in compression. Stone, which  has this property, is more versatile as a post than as a lintel; under heavy loads it is  superior to wood but not to iron, steel, or reinforced concrete. Masonry post,  including those of brick, may be highly efficient, since the loads compress the joints  and add to their cohesiveness. Although monolithic stone columns are used, they are  extravagant to produce for large structures, and columns are usually built up of a  series of cylindrical blocks called drums.</a:t>
            </a:r>
            <a:endParaRPr lang="en-CA" sz="2000" b="1" dirty="0"/>
          </a:p>
        </p:txBody>
      </p:sp>
      <p:pic>
        <p:nvPicPr>
          <p:cNvPr id="2050" name="Picture 2" descr="http://upload.wikimedia.org/wikipedia/commons/thumb/7/7e/Post_and_beam_2.jpg/250px-Post_and_beam_2.jpg"/>
          <p:cNvPicPr>
            <a:picLocks noChangeAspect="1" noChangeArrowheads="1"/>
          </p:cNvPicPr>
          <p:nvPr/>
        </p:nvPicPr>
        <p:blipFill>
          <a:blip r:embed="rId2" cstate="print"/>
          <a:srcRect t="24127"/>
          <a:stretch>
            <a:fillRect/>
          </a:stretch>
        </p:blipFill>
        <p:spPr bwMode="auto">
          <a:xfrm>
            <a:off x="467544" y="198139"/>
            <a:ext cx="2381250" cy="1358653"/>
          </a:xfrm>
          <a:prstGeom prst="rect">
            <a:avLst/>
          </a:prstGeom>
          <a:noFill/>
        </p:spPr>
      </p:pic>
      <p:pic>
        <p:nvPicPr>
          <p:cNvPr id="2052" name="Picture 4" descr="http://upload.wikimedia.org/wikipedia/commons/thumb/f/fe/Beautiful_Post_and_Beam_Timber_Frame_Barn.JPG/250px-Beautiful_Post_and_Beam_Timber_Frame_Barn.JPG"/>
          <p:cNvPicPr>
            <a:picLocks noChangeAspect="1" noChangeArrowheads="1"/>
          </p:cNvPicPr>
          <p:nvPr/>
        </p:nvPicPr>
        <p:blipFill>
          <a:blip r:embed="rId3" cstate="print"/>
          <a:srcRect b="17084"/>
          <a:stretch>
            <a:fillRect/>
          </a:stretch>
        </p:blipFill>
        <p:spPr bwMode="auto">
          <a:xfrm>
            <a:off x="6367214" y="144016"/>
            <a:ext cx="2381250" cy="148478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8000" dirty="0" smtClean="0"/>
              <a:t>BEAN</a:t>
            </a:r>
            <a:endParaRPr lang="en-CA" sz="8000" dirty="0"/>
          </a:p>
        </p:txBody>
      </p:sp>
      <p:sp>
        <p:nvSpPr>
          <p:cNvPr id="3" name="Text Placeholder 2"/>
          <p:cNvSpPr>
            <a:spLocks noGrp="1"/>
          </p:cNvSpPr>
          <p:nvPr>
            <p:ph type="body" idx="1"/>
          </p:nvPr>
        </p:nvSpPr>
        <p:spPr>
          <a:xfrm>
            <a:off x="381000" y="1633536"/>
            <a:ext cx="4046984" cy="2286000"/>
          </a:xfrm>
        </p:spPr>
        <p:txBody>
          <a:bodyPr>
            <a:noAutofit/>
          </a:bodyPr>
          <a:lstStyle/>
          <a:p>
            <a:pPr>
              <a:buFontTx/>
              <a:buChar char="-"/>
            </a:pPr>
            <a:r>
              <a:rPr lang="es-VE" sz="2800" dirty="0" err="1" smtClean="0"/>
              <a:t>The</a:t>
            </a:r>
            <a:r>
              <a:rPr lang="es-VE" sz="2800" dirty="0" smtClean="0"/>
              <a:t> </a:t>
            </a:r>
            <a:r>
              <a:rPr lang="es-VE" sz="2800" dirty="0" err="1" smtClean="0"/>
              <a:t>job</a:t>
            </a:r>
            <a:r>
              <a:rPr lang="es-VE" sz="2800" dirty="0" smtClean="0"/>
              <a:t> of </a:t>
            </a:r>
            <a:r>
              <a:rPr lang="es-VE" sz="2800" dirty="0" err="1" smtClean="0"/>
              <a:t>the</a:t>
            </a:r>
            <a:r>
              <a:rPr lang="es-VE" sz="2800" dirty="0" smtClean="0"/>
              <a:t> </a:t>
            </a:r>
            <a:r>
              <a:rPr lang="es-VE" sz="2800" dirty="0" err="1" smtClean="0"/>
              <a:t>beam</a:t>
            </a:r>
            <a:r>
              <a:rPr lang="es-VE" sz="2800" dirty="0" smtClean="0"/>
              <a:t> </a:t>
            </a:r>
            <a:r>
              <a:rPr lang="es-VE" sz="2800" dirty="0" err="1" smtClean="0"/>
              <a:t>or</a:t>
            </a:r>
            <a:r>
              <a:rPr lang="es-VE" sz="2800" dirty="0" smtClean="0"/>
              <a:t> lintel </a:t>
            </a:r>
            <a:r>
              <a:rPr lang="es-VE" sz="2800" dirty="0" err="1" smtClean="0"/>
              <a:t>is</a:t>
            </a:r>
            <a:r>
              <a:rPr lang="es-VE" sz="2800" dirty="0" smtClean="0"/>
              <a:t> </a:t>
            </a:r>
            <a:r>
              <a:rPr lang="es-VE" sz="2800" dirty="0" err="1" smtClean="0"/>
              <a:t>to</a:t>
            </a:r>
            <a:r>
              <a:rPr lang="es-VE" sz="2800" dirty="0" smtClean="0"/>
              <a:t> </a:t>
            </a:r>
            <a:r>
              <a:rPr lang="es-VE" sz="2800" dirty="0" err="1" smtClean="0"/>
              <a:t>bear</a:t>
            </a:r>
            <a:r>
              <a:rPr lang="es-VE" sz="2800" dirty="0" smtClean="0"/>
              <a:t> </a:t>
            </a:r>
            <a:r>
              <a:rPr lang="es-VE" sz="2800" dirty="0" err="1" smtClean="0"/>
              <a:t>loads</a:t>
            </a:r>
            <a:r>
              <a:rPr lang="es-VE" sz="2800" dirty="0" smtClean="0"/>
              <a:t> </a:t>
            </a:r>
            <a:r>
              <a:rPr lang="es-VE" sz="2800" dirty="0" err="1" smtClean="0"/>
              <a:t>that</a:t>
            </a:r>
            <a:r>
              <a:rPr lang="es-VE" sz="2800" dirty="0" smtClean="0"/>
              <a:t> </a:t>
            </a:r>
            <a:r>
              <a:rPr lang="es-VE" sz="2800" dirty="0" err="1" smtClean="0"/>
              <a:t>rest</a:t>
            </a:r>
            <a:r>
              <a:rPr lang="es-VE" sz="2800" dirty="0" smtClean="0"/>
              <a:t> </a:t>
            </a:r>
            <a:r>
              <a:rPr lang="es-VE" sz="2800" dirty="0" err="1" smtClean="0"/>
              <a:t>on</a:t>
            </a:r>
            <a:r>
              <a:rPr lang="es-VE" sz="2800" dirty="0" smtClean="0"/>
              <a:t> </a:t>
            </a:r>
            <a:r>
              <a:rPr lang="es-VE" sz="2800" dirty="0" err="1" smtClean="0"/>
              <a:t>it</a:t>
            </a:r>
            <a:r>
              <a:rPr lang="es-VE" sz="2800" dirty="0" smtClean="0"/>
              <a:t>, </a:t>
            </a:r>
            <a:r>
              <a:rPr lang="es-VE" sz="2800" dirty="0" err="1" smtClean="0"/>
              <a:t>also</a:t>
            </a:r>
            <a:r>
              <a:rPr lang="es-VE" sz="2800" dirty="0" smtClean="0"/>
              <a:t> </a:t>
            </a:r>
            <a:r>
              <a:rPr lang="es-VE" sz="2800" dirty="0" err="1" smtClean="0"/>
              <a:t>includes</a:t>
            </a:r>
            <a:r>
              <a:rPr lang="es-VE" sz="2800" dirty="0" smtClean="0"/>
              <a:t> </a:t>
            </a:r>
            <a:r>
              <a:rPr lang="es-VE" sz="2800" dirty="0" err="1" smtClean="0"/>
              <a:t>its</a:t>
            </a:r>
            <a:r>
              <a:rPr lang="es-VE" sz="2800" dirty="0" smtClean="0"/>
              <a:t> </a:t>
            </a:r>
            <a:r>
              <a:rPr lang="es-VE" sz="2800" dirty="0" err="1" smtClean="0"/>
              <a:t>own</a:t>
            </a:r>
            <a:r>
              <a:rPr lang="es-VE" sz="2800" dirty="0" smtClean="0"/>
              <a:t> </a:t>
            </a:r>
            <a:r>
              <a:rPr lang="es-VE" sz="2800" dirty="0" err="1" smtClean="0"/>
              <a:t>wheigth</a:t>
            </a:r>
            <a:r>
              <a:rPr lang="es-VE" sz="2800" dirty="0" smtClean="0"/>
              <a:t>. </a:t>
            </a:r>
          </a:p>
          <a:p>
            <a:pPr>
              <a:buFontTx/>
              <a:buChar char="-"/>
            </a:pPr>
            <a:endParaRPr lang="es-VE" sz="2800" dirty="0" smtClean="0"/>
          </a:p>
          <a:p>
            <a:r>
              <a:rPr lang="es-VE" sz="2800" dirty="0" smtClean="0"/>
              <a:t>-</a:t>
            </a:r>
            <a:r>
              <a:rPr lang="es-VE" sz="2800" dirty="0" err="1" smtClean="0"/>
              <a:t>The</a:t>
            </a:r>
            <a:r>
              <a:rPr lang="es-VE" sz="2800" dirty="0" smtClean="0"/>
              <a:t> </a:t>
            </a:r>
            <a:r>
              <a:rPr lang="es-VE" sz="2800" dirty="0" err="1" smtClean="0"/>
              <a:t>beam</a:t>
            </a:r>
            <a:r>
              <a:rPr lang="es-VE" sz="2800" dirty="0" smtClean="0"/>
              <a:t> has </a:t>
            </a:r>
            <a:r>
              <a:rPr lang="es-VE" sz="2800" dirty="0" err="1" smtClean="0"/>
              <a:t>to</a:t>
            </a:r>
            <a:r>
              <a:rPr lang="es-VE" sz="2800" dirty="0" smtClean="0"/>
              <a:t> </a:t>
            </a:r>
            <a:r>
              <a:rPr lang="es-VE" sz="2800" dirty="0" err="1" smtClean="0"/>
              <a:t>be</a:t>
            </a:r>
            <a:r>
              <a:rPr lang="es-VE" sz="2800" dirty="0" smtClean="0"/>
              <a:t> </a:t>
            </a:r>
            <a:r>
              <a:rPr lang="es-VE" sz="2800" dirty="0" err="1" smtClean="0"/>
              <a:t>able</a:t>
            </a:r>
            <a:r>
              <a:rPr lang="es-VE" sz="2800" dirty="0" smtClean="0"/>
              <a:t> </a:t>
            </a:r>
            <a:r>
              <a:rPr lang="es-VE" sz="2800" dirty="0" err="1" smtClean="0"/>
              <a:t>to</a:t>
            </a:r>
            <a:r>
              <a:rPr lang="es-VE" sz="2800" dirty="0" smtClean="0"/>
              <a:t> do </a:t>
            </a:r>
            <a:r>
              <a:rPr lang="es-VE" sz="2800" dirty="0" err="1" smtClean="0"/>
              <a:t>this</a:t>
            </a:r>
            <a:r>
              <a:rPr lang="es-VE" sz="2800" dirty="0" smtClean="0"/>
              <a:t> </a:t>
            </a:r>
            <a:r>
              <a:rPr lang="es-VE" sz="2800" dirty="0" err="1" smtClean="0"/>
              <a:t>without</a:t>
            </a:r>
            <a:r>
              <a:rPr lang="es-VE" sz="2800" dirty="0" smtClean="0"/>
              <a:t> </a:t>
            </a:r>
            <a:r>
              <a:rPr lang="es-VE" sz="2800" dirty="0" err="1" smtClean="0"/>
              <a:t>deformor</a:t>
            </a:r>
            <a:r>
              <a:rPr lang="es-VE" sz="2800" dirty="0" smtClean="0"/>
              <a:t> break</a:t>
            </a:r>
            <a:endParaRPr lang="en-US" sz="2800" dirty="0" smtClean="0"/>
          </a:p>
          <a:p>
            <a:endParaRPr lang="en-CA" sz="3200" dirty="0"/>
          </a:p>
        </p:txBody>
      </p:sp>
      <p:pic>
        <p:nvPicPr>
          <p:cNvPr id="5" name="Picture 2" descr="http://structuralpedia.com/images/1/13/Bending1.png"/>
          <p:cNvPicPr>
            <a:picLocks noChangeAspect="1" noChangeArrowheads="1"/>
          </p:cNvPicPr>
          <p:nvPr/>
        </p:nvPicPr>
        <p:blipFill>
          <a:blip r:embed="rId2" cstate="print"/>
          <a:srcRect/>
          <a:stretch>
            <a:fillRect/>
          </a:stretch>
        </p:blipFill>
        <p:spPr bwMode="auto">
          <a:xfrm>
            <a:off x="4319464" y="1772816"/>
            <a:ext cx="4824536" cy="3041557"/>
          </a:xfrm>
          <a:prstGeom prst="rect">
            <a:avLst/>
          </a:prstGeom>
          <a:noFill/>
        </p:spPr>
      </p:pic>
      <p:sp>
        <p:nvSpPr>
          <p:cNvPr id="6" name="5 Rectángulo"/>
          <p:cNvSpPr/>
          <p:nvPr/>
        </p:nvSpPr>
        <p:spPr>
          <a:xfrm>
            <a:off x="4572000" y="2348880"/>
            <a:ext cx="648072" cy="864096"/>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6 Rectángulo"/>
          <p:cNvSpPr/>
          <p:nvPr/>
        </p:nvSpPr>
        <p:spPr>
          <a:xfrm>
            <a:off x="8100392" y="2348880"/>
            <a:ext cx="648072" cy="864096"/>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7 Rectángulo"/>
          <p:cNvSpPr/>
          <p:nvPr/>
        </p:nvSpPr>
        <p:spPr>
          <a:xfrm>
            <a:off x="4644008" y="4149080"/>
            <a:ext cx="648072" cy="864096"/>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8 Rectángulo"/>
          <p:cNvSpPr/>
          <p:nvPr/>
        </p:nvSpPr>
        <p:spPr>
          <a:xfrm>
            <a:off x="8172400" y="4149080"/>
            <a:ext cx="648072" cy="864096"/>
          </a:xfrm>
          <a:prstGeom prst="rect">
            <a:avLst/>
          </a:prstGeom>
          <a:solidFill>
            <a:schemeClr val="bg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9 CuadroTexto"/>
          <p:cNvSpPr txBox="1"/>
          <p:nvPr/>
        </p:nvSpPr>
        <p:spPr>
          <a:xfrm>
            <a:off x="6372200" y="3429000"/>
            <a:ext cx="1512168" cy="369332"/>
          </a:xfrm>
          <a:prstGeom prst="rect">
            <a:avLst/>
          </a:prstGeom>
          <a:noFill/>
        </p:spPr>
        <p:txBody>
          <a:bodyPr wrap="square" rtlCol="0">
            <a:spAutoFit/>
          </a:bodyPr>
          <a:lstStyle/>
          <a:p>
            <a:r>
              <a:rPr lang="es-VE" b="1" dirty="0" smtClean="0"/>
              <a:t>load</a:t>
            </a:r>
            <a:endParaRPr lang="en-US" b="1" dirty="0"/>
          </a:p>
        </p:txBody>
      </p:sp>
      <p:sp>
        <p:nvSpPr>
          <p:cNvPr id="11" name="10 CuadroTexto"/>
          <p:cNvSpPr txBox="1"/>
          <p:nvPr/>
        </p:nvSpPr>
        <p:spPr>
          <a:xfrm>
            <a:off x="5796136" y="2060848"/>
            <a:ext cx="2016224" cy="369332"/>
          </a:xfrm>
          <a:prstGeom prst="rect">
            <a:avLst/>
          </a:prstGeom>
          <a:noFill/>
        </p:spPr>
        <p:txBody>
          <a:bodyPr wrap="square" rtlCol="0">
            <a:spAutoFit/>
          </a:bodyPr>
          <a:lstStyle/>
          <a:p>
            <a:r>
              <a:rPr lang="es-VE" b="1" dirty="0" smtClean="0">
                <a:solidFill>
                  <a:schemeClr val="bg1"/>
                </a:solidFill>
              </a:rPr>
              <a:t>BEAM </a:t>
            </a:r>
            <a:r>
              <a:rPr lang="es-VE" b="1" dirty="0" err="1" smtClean="0">
                <a:solidFill>
                  <a:schemeClr val="bg1"/>
                </a:solidFill>
              </a:rPr>
              <a:t>or</a:t>
            </a:r>
            <a:r>
              <a:rPr lang="es-VE" b="1" dirty="0" smtClean="0">
                <a:solidFill>
                  <a:schemeClr val="bg1"/>
                </a:solidFill>
              </a:rPr>
              <a:t> LINTEL</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180528" y="274638"/>
            <a:ext cx="9144000" cy="1143000"/>
          </a:xfrm>
          <a:prstGeom prst="rect">
            <a:avLst/>
          </a:prstGeom>
        </p:spPr>
        <p:txBody>
          <a:bodyPr vert="horz" anchor="b">
            <a:noAutofit/>
          </a:bodyPr>
          <a:lstStyle/>
          <a:p>
            <a:pPr marL="484632" marR="0" lvl="0" indent="0" algn="r" defTabSz="914400" rtl="0" eaLnBrk="1" fontAlgn="auto" latinLnBrk="0" hangingPunct="1">
              <a:lnSpc>
                <a:spcPct val="100000"/>
              </a:lnSpc>
              <a:spcBef>
                <a:spcPct val="0"/>
              </a:spcBef>
              <a:spcAft>
                <a:spcPts val="0"/>
              </a:spcAft>
              <a:buClrTx/>
              <a:buSzTx/>
              <a:buFontTx/>
              <a:buNone/>
              <a:tabLst/>
              <a:defRPr/>
            </a:pPr>
            <a:r>
              <a:rPr kumimoji="0" lang="es-VE" sz="5400" b="0" i="0" u="none" strike="noStrike" kern="1200" cap="none" spc="0" normalizeH="0" baseline="0" noProof="0" dirty="0" err="1"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Span</a:t>
            </a:r>
            <a:r>
              <a:rPr kumimoji="0" lang="es-VE" sz="5400" b="0" i="0" u="none" strike="noStrike" kern="1200" cap="none" spc="0" normalizeH="0" baseline="0" noProof="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-Material</a:t>
            </a:r>
            <a:r>
              <a:rPr kumimoji="0" lang="es-VE" sz="6000" b="0" i="0" u="none" strike="noStrike" kern="1200" cap="none" spc="0" normalizeH="0" baseline="0" noProof="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 </a:t>
            </a:r>
            <a:r>
              <a:rPr lang="es-VE" sz="6000" dirty="0" err="1">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rPr>
              <a:t>R</a:t>
            </a:r>
            <a:r>
              <a:rPr kumimoji="0" lang="es-VE" sz="6000" b="0" i="0" u="none" strike="noStrike" kern="1200" cap="none" spc="0" normalizeH="0" baseline="0" noProof="0" dirty="0" err="1"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elations</a:t>
            </a:r>
            <a:endParaRPr kumimoji="0" lang="en-US" sz="6000" b="0" i="0" u="none" strike="noStrike" kern="1200" cap="none" spc="0" normalizeH="0" baseline="0" noProof="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endParaRPr>
          </a:p>
        </p:txBody>
      </p:sp>
      <p:sp>
        <p:nvSpPr>
          <p:cNvPr id="5" name="2 Marcador de contenido"/>
          <p:cNvSpPr txBox="1">
            <a:spLocks/>
          </p:cNvSpPr>
          <p:nvPr/>
        </p:nvSpPr>
        <p:spPr>
          <a:xfrm>
            <a:off x="-36512" y="1711349"/>
            <a:ext cx="5040560" cy="4525963"/>
          </a:xfrm>
          <a:prstGeom prst="rect">
            <a:avLst/>
          </a:prstGeom>
        </p:spPr>
        <p:txBody>
          <a:bodyPr vert="horz" anchor="t">
            <a:noAutofit/>
          </a:bodyPr>
          <a:lstStyle/>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The</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span</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between</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the</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column</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or</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post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depends</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on</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the</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bending</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resistance</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of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the</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material of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the</a:t>
            </a:r>
            <a:r>
              <a:rPr kumimoji="0" lang="es-VE" sz="2800" b="1" i="0" u="none" strike="noStrike" kern="1200" cap="none" spc="0" normalizeH="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noProof="0" dirty="0" err="1" smtClean="0">
                <a:ln>
                  <a:solidFill>
                    <a:schemeClr val="bg2"/>
                  </a:solidFill>
                </a:ln>
                <a:solidFill>
                  <a:schemeClr val="tx1">
                    <a:tint val="75000"/>
                  </a:schemeClr>
                </a:solidFill>
                <a:effectLst/>
                <a:uLnTx/>
                <a:uFillTx/>
                <a:latin typeface="+mn-lt"/>
                <a:ea typeface="+mn-ea"/>
                <a:cs typeface="+mn-cs"/>
              </a:rPr>
              <a:t>beam</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a:t>
            </a:r>
          </a:p>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Stones</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are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weak</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in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bending</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the</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span</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it</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smaller</a:t>
            </a:r>
            <a:endPar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endParaRPr>
          </a:p>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Steel</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is</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strong</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in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bending</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so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the</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use of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steel</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beam</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can produce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greater</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openings</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in a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structure</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28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such</a:t>
            </a:r>
            <a:r>
              <a:rPr kumimoji="0" lang="es-VE" sz="28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as barns.</a:t>
            </a:r>
          </a:p>
        </p:txBody>
      </p:sp>
      <p:pic>
        <p:nvPicPr>
          <p:cNvPr id="6" name="Picture 18" descr="http://lh4.ggpht.com/_Uzm9uY6ln_c/TNyAE000aYI/AAAAAAAAC2I/WDnxlpaOWNU/image61.png"/>
          <p:cNvPicPr>
            <a:picLocks noChangeAspect="1" noChangeArrowheads="1"/>
          </p:cNvPicPr>
          <p:nvPr/>
        </p:nvPicPr>
        <p:blipFill>
          <a:blip r:embed="rId2" cstate="print"/>
          <a:srcRect/>
          <a:stretch>
            <a:fillRect/>
          </a:stretch>
        </p:blipFill>
        <p:spPr bwMode="auto">
          <a:xfrm>
            <a:off x="5220072" y="4293096"/>
            <a:ext cx="2965704" cy="2201108"/>
          </a:xfrm>
          <a:prstGeom prst="rect">
            <a:avLst/>
          </a:prstGeom>
          <a:noFill/>
        </p:spPr>
      </p:pic>
      <p:pic>
        <p:nvPicPr>
          <p:cNvPr id="7" name="Picture 8" descr="http://sketchbloom.files.wordpress.com/2010/10/untitled.jpg"/>
          <p:cNvPicPr>
            <a:picLocks noChangeAspect="1" noChangeArrowheads="1"/>
          </p:cNvPicPr>
          <p:nvPr/>
        </p:nvPicPr>
        <p:blipFill>
          <a:blip r:embed="rId3" cstate="print"/>
          <a:srcRect/>
          <a:stretch>
            <a:fillRect/>
          </a:stretch>
        </p:blipFill>
        <p:spPr bwMode="auto">
          <a:xfrm>
            <a:off x="5004048" y="1556792"/>
            <a:ext cx="3318917" cy="2569877"/>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457200" y="274638"/>
            <a:ext cx="8229600" cy="1143000"/>
          </a:xfrm>
          <a:prstGeom prst="rect">
            <a:avLst/>
          </a:prstGeom>
        </p:spPr>
        <p:txBody>
          <a:bodyPr vert="horz" anchor="b">
            <a:normAutofit/>
          </a:bodyPr>
          <a:lstStyle/>
          <a:p>
            <a:pPr marL="484632" marR="0" lvl="0" indent="0" algn="r" defTabSz="914400" rtl="0" eaLnBrk="1" fontAlgn="auto" latinLnBrk="0" hangingPunct="1">
              <a:lnSpc>
                <a:spcPct val="100000"/>
              </a:lnSpc>
              <a:spcBef>
                <a:spcPct val="0"/>
              </a:spcBef>
              <a:spcAft>
                <a:spcPts val="0"/>
              </a:spcAft>
              <a:buClrTx/>
              <a:buSzTx/>
              <a:buFontTx/>
              <a:buNone/>
              <a:tabLst/>
              <a:defRPr/>
            </a:pPr>
            <a:r>
              <a:rPr kumimoji="0" lang="en-US" sz="6600" b="0" i="0" u="none" strike="noStrike" kern="1200" cap="none" spc="0" normalizeH="0" baseline="0" noProof="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Cantilever Beams</a:t>
            </a:r>
            <a:endParaRPr kumimoji="0" lang="en-US" sz="6600" b="0" i="0" u="none" strike="noStrike" kern="1200" cap="none" spc="0" normalizeH="0" baseline="0" noProof="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endParaRPr>
          </a:p>
        </p:txBody>
      </p:sp>
      <p:sp>
        <p:nvSpPr>
          <p:cNvPr id="5" name="2 Marcador de contenido"/>
          <p:cNvSpPr txBox="1">
            <a:spLocks/>
          </p:cNvSpPr>
          <p:nvPr/>
        </p:nvSpPr>
        <p:spPr>
          <a:xfrm>
            <a:off x="395536" y="1855365"/>
            <a:ext cx="3672408" cy="4525963"/>
          </a:xfrm>
          <a:prstGeom prst="rect">
            <a:avLst/>
          </a:prstGeom>
        </p:spPr>
        <p:txBody>
          <a:bodyPr vert="horz" anchor="t">
            <a:normAutofit fontScale="92500" lnSpcReduction="20000"/>
          </a:bodyPr>
          <a:lstStyle/>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A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cantilever</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beam</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its</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beam</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that</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is</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anchored</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only</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one</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end</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a:t>
            </a:r>
          </a:p>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endPar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endParaRPr>
          </a:p>
          <a:p>
            <a:pPr marL="0" marR="36576" lvl="0" indent="0" algn="ctr" defTabSz="914400" rtl="0" eaLnBrk="1" fontAlgn="auto" latinLnBrk="0" hangingPunct="1">
              <a:lnSpc>
                <a:spcPct val="100000"/>
              </a:lnSpc>
              <a:spcBef>
                <a:spcPts val="0"/>
              </a:spcBef>
              <a:spcAft>
                <a:spcPts val="0"/>
              </a:spcAft>
              <a:buClr>
                <a:schemeClr val="accent1"/>
              </a:buClr>
              <a:buSzPct val="80000"/>
              <a:buFont typeface="Wingdings 2"/>
              <a:buNone/>
              <a:tabLst/>
              <a:defRPr/>
            </a:pP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It</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is</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often</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used</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in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architecture</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to</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allow</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overhanging</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structures</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like</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building</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with</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a:t>
            </a:r>
            <a:r>
              <a:rPr kumimoji="0" lang="es-VE" sz="3000" b="1" i="0" u="none" strike="noStrike" kern="1200" cap="none" spc="0" normalizeH="0" baseline="0" noProof="0" dirty="0" err="1" smtClean="0">
                <a:ln>
                  <a:solidFill>
                    <a:schemeClr val="bg2"/>
                  </a:solidFill>
                </a:ln>
                <a:solidFill>
                  <a:schemeClr val="tx1">
                    <a:tint val="75000"/>
                  </a:schemeClr>
                </a:solidFill>
                <a:effectLst/>
                <a:uLnTx/>
                <a:uFillTx/>
                <a:latin typeface="+mn-lt"/>
                <a:ea typeface="+mn-ea"/>
                <a:cs typeface="+mn-cs"/>
              </a:rPr>
              <a:t>balconies</a:t>
            </a:r>
            <a:r>
              <a:rPr kumimoji="0" lang="es-VE" sz="3000" b="1" i="0" u="none" strike="noStrike" kern="1200" cap="none" spc="0" normalizeH="0" baseline="0" noProof="0" dirty="0" smtClean="0">
                <a:ln>
                  <a:solidFill>
                    <a:schemeClr val="bg2"/>
                  </a:solidFill>
                </a:ln>
                <a:solidFill>
                  <a:schemeClr val="tx1">
                    <a:tint val="75000"/>
                  </a:schemeClr>
                </a:solidFill>
                <a:effectLst/>
                <a:uLnTx/>
                <a:uFillTx/>
                <a:latin typeface="+mn-lt"/>
                <a:ea typeface="+mn-ea"/>
                <a:cs typeface="+mn-cs"/>
              </a:rPr>
              <a:t>, bridges and more.</a:t>
            </a:r>
            <a:endParaRPr kumimoji="0" lang="es-VE" sz="3000" b="1" i="0" u="none" strike="noStrike" kern="1200" cap="none" spc="0" normalizeH="0" baseline="0" noProof="0" dirty="0">
              <a:ln>
                <a:solidFill>
                  <a:schemeClr val="bg2"/>
                </a:solidFill>
              </a:ln>
              <a:solidFill>
                <a:schemeClr val="tx1">
                  <a:tint val="75000"/>
                </a:schemeClr>
              </a:solidFill>
              <a:effectLst/>
              <a:uLnTx/>
              <a:uFillTx/>
              <a:latin typeface="+mn-lt"/>
              <a:ea typeface="+mn-ea"/>
              <a:cs typeface="+mn-cs"/>
            </a:endParaRPr>
          </a:p>
        </p:txBody>
      </p:sp>
      <p:pic>
        <p:nvPicPr>
          <p:cNvPr id="6" name="Picture 2" descr="File:FallingwaterCantilever570320cv.jpg"/>
          <p:cNvPicPr>
            <a:picLocks noChangeAspect="1" noChangeArrowheads="1"/>
          </p:cNvPicPr>
          <p:nvPr/>
        </p:nvPicPr>
        <p:blipFill>
          <a:blip r:embed="rId2" cstate="print"/>
          <a:srcRect/>
          <a:stretch>
            <a:fillRect/>
          </a:stretch>
        </p:blipFill>
        <p:spPr bwMode="auto">
          <a:xfrm>
            <a:off x="6115307" y="1988840"/>
            <a:ext cx="3028693" cy="2112514"/>
          </a:xfrm>
          <a:prstGeom prst="rect">
            <a:avLst/>
          </a:prstGeom>
          <a:noFill/>
        </p:spPr>
      </p:pic>
      <p:pic>
        <p:nvPicPr>
          <p:cNvPr id="7" name="Picture 4" descr="File:Cantilever examples.svg"/>
          <p:cNvPicPr>
            <a:picLocks noChangeAspect="1" noChangeArrowheads="1"/>
          </p:cNvPicPr>
          <p:nvPr/>
        </p:nvPicPr>
        <p:blipFill>
          <a:blip r:embed="rId3" cstate="print"/>
          <a:srcRect/>
          <a:stretch>
            <a:fillRect/>
          </a:stretch>
        </p:blipFill>
        <p:spPr bwMode="auto">
          <a:xfrm>
            <a:off x="4067944" y="1700808"/>
            <a:ext cx="2009551" cy="1872208"/>
          </a:xfrm>
          <a:prstGeom prst="rect">
            <a:avLst/>
          </a:prstGeom>
          <a:noFill/>
        </p:spPr>
      </p:pic>
      <p:pic>
        <p:nvPicPr>
          <p:cNvPr id="8" name="Picture 6" descr="File:Pierre Pflimlin Bridge UC Adjusted.jpg"/>
          <p:cNvPicPr>
            <a:picLocks noChangeAspect="1" noChangeArrowheads="1"/>
          </p:cNvPicPr>
          <p:nvPr/>
        </p:nvPicPr>
        <p:blipFill>
          <a:blip r:embed="rId4" cstate="print"/>
          <a:srcRect/>
          <a:stretch>
            <a:fillRect/>
          </a:stretch>
        </p:blipFill>
        <p:spPr bwMode="auto">
          <a:xfrm>
            <a:off x="4499992" y="4221088"/>
            <a:ext cx="3113859" cy="2304256"/>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787</TotalTime>
  <Words>645</Words>
  <Application>Microsoft Office PowerPoint</Application>
  <PresentationFormat>Presentación en pantalla (4:3)</PresentationFormat>
  <Paragraphs>65</Paragraphs>
  <Slides>12</Slides>
  <Notes>0</Notes>
  <HiddenSlides>0</HiddenSlides>
  <MMClips>0</MMClips>
  <ScaleCrop>false</ScaleCrop>
  <HeadingPairs>
    <vt:vector size="4" baseType="variant">
      <vt:variant>
        <vt:lpstr>Tema</vt:lpstr>
      </vt:variant>
      <vt:variant>
        <vt:i4>1</vt:i4>
      </vt:variant>
      <vt:variant>
        <vt:lpstr>Títulos de diapositiva</vt:lpstr>
      </vt:variant>
      <vt:variant>
        <vt:i4>12</vt:i4>
      </vt:variant>
    </vt:vector>
  </HeadingPairs>
  <TitlesOfParts>
    <vt:vector size="13" baseType="lpstr">
      <vt:lpstr>Verve</vt:lpstr>
      <vt:lpstr>POST AND LINTEL</vt:lpstr>
      <vt:lpstr>CONTENT</vt:lpstr>
      <vt:lpstr>INTRODUCTION</vt:lpstr>
      <vt:lpstr>DEFINITION</vt:lpstr>
      <vt:lpstr>HISTORY</vt:lpstr>
      <vt:lpstr>POST</vt:lpstr>
      <vt:lpstr>BEAN</vt:lpstr>
      <vt:lpstr>Diapositiva 8</vt:lpstr>
      <vt:lpstr>Diapositiva 9</vt:lpstr>
      <vt:lpstr>Diapositiva 10</vt:lpstr>
      <vt:lpstr>Diapositiva 11</vt:lpstr>
      <vt:lpstr>Diapositiva 12</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 AND LINTEL</dc:title>
  <dc:creator>Maria Carlota Fermin Santaella</dc:creator>
  <cp:lastModifiedBy>MAELENA</cp:lastModifiedBy>
  <cp:revision>4</cp:revision>
  <dcterms:created xsi:type="dcterms:W3CDTF">2012-03-07T02:48:50Z</dcterms:created>
  <dcterms:modified xsi:type="dcterms:W3CDTF">2012-03-07T16:38:33Z</dcterms:modified>
</cp:coreProperties>
</file>